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  <p:sldMasterId id="2147483673" r:id="rId2"/>
    <p:sldMasterId id="2147483685" r:id="rId3"/>
    <p:sldMasterId id="2147483709" r:id="rId4"/>
    <p:sldMasterId id="2147483753" r:id="rId5"/>
    <p:sldMasterId id="2147483733" r:id="rId6"/>
  </p:sldMasterIdLst>
  <p:notesMasterIdLst>
    <p:notesMasterId r:id="rId40"/>
  </p:notesMasterIdLst>
  <p:handoutMasterIdLst>
    <p:handoutMasterId r:id="rId41"/>
  </p:handoutMasterIdLst>
  <p:sldIdLst>
    <p:sldId id="256" r:id="rId7"/>
    <p:sldId id="630" r:id="rId8"/>
    <p:sldId id="631" r:id="rId9"/>
    <p:sldId id="603" r:id="rId10"/>
    <p:sldId id="613" r:id="rId11"/>
    <p:sldId id="615" r:id="rId12"/>
    <p:sldId id="605" r:id="rId13"/>
    <p:sldId id="616" r:id="rId14"/>
    <p:sldId id="617" r:id="rId15"/>
    <p:sldId id="610" r:id="rId16"/>
    <p:sldId id="637" r:id="rId17"/>
    <p:sldId id="614" r:id="rId18"/>
    <p:sldId id="632" r:id="rId19"/>
    <p:sldId id="622" r:id="rId20"/>
    <p:sldId id="624" r:id="rId21"/>
    <p:sldId id="625" r:id="rId22"/>
    <p:sldId id="627" r:id="rId23"/>
    <p:sldId id="621" r:id="rId24"/>
    <p:sldId id="626" r:id="rId25"/>
    <p:sldId id="633" r:id="rId26"/>
    <p:sldId id="608" r:id="rId27"/>
    <p:sldId id="634" r:id="rId28"/>
    <p:sldId id="600" r:id="rId29"/>
    <p:sldId id="597" r:id="rId30"/>
    <p:sldId id="618" r:id="rId31"/>
    <p:sldId id="599" r:id="rId32"/>
    <p:sldId id="592" r:id="rId33"/>
    <p:sldId id="587" r:id="rId34"/>
    <p:sldId id="623" r:id="rId35"/>
    <p:sldId id="591" r:id="rId36"/>
    <p:sldId id="635" r:id="rId37"/>
    <p:sldId id="601" r:id="rId38"/>
    <p:sldId id="629" r:id="rId39"/>
  </p:sldIdLst>
  <p:sldSz cx="9144000" cy="5143500" type="screen16x9"/>
  <p:notesSz cx="6858000" cy="9144000"/>
  <p:embeddedFontLst>
    <p:embeddedFont>
      <p:font typeface="DINNextLTPro" pitchFamily="2" charset="77"/>
      <p:regular r:id="rId4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33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uardo André Marques" initials="EAM" lastIdx="1" clrIdx="0">
    <p:extLst>
      <p:ext uri="{19B8F6BF-5375-455C-9EA6-DF929625EA0E}">
        <p15:presenceInfo xmlns:p15="http://schemas.microsoft.com/office/powerpoint/2012/main" userId="Eduardo André Marqu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6592"/>
    <a:srgbClr val="8D628D"/>
    <a:srgbClr val="B53848"/>
    <a:srgbClr val="D9DAD9"/>
    <a:srgbClr val="961F30"/>
    <a:srgbClr val="E9C31C"/>
    <a:srgbClr val="050505"/>
    <a:srgbClr val="9B9B9B"/>
    <a:srgbClr val="FF02FF"/>
    <a:srgbClr val="070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88" autoAdjust="0"/>
    <p:restoredTop sz="87891"/>
  </p:normalViewPr>
  <p:slideViewPr>
    <p:cSldViewPr snapToGrid="0" snapToObjects="1">
      <p:cViewPr varScale="1">
        <p:scale>
          <a:sx n="149" d="100"/>
          <a:sy n="149" d="100"/>
        </p:scale>
        <p:origin x="808" y="176"/>
      </p:cViewPr>
      <p:guideLst>
        <p:guide orient="horz" pos="1643"/>
        <p:guide pos="333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1.fntdata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commentAuthors" Target="commentAuthor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13577B-2F72-4065-A642-69EC35ADA69A}" type="doc">
      <dgm:prSet loTypeId="urn:microsoft.com/office/officeart/2018/2/layout/IconLabelList" loCatId="icon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65DC8776-3B21-46BE-9815-8DB8A4B82CE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/>
            <a:t>Your opening statement is the most important one</a:t>
          </a:r>
          <a:r>
            <a:rPr lang="en-GB" sz="1400" dirty="0"/>
            <a:t>– Start the class by exposing the most important and challenging concept of the class</a:t>
          </a:r>
          <a:endParaRPr lang="en-US" sz="1400" dirty="0"/>
        </a:p>
      </dgm:t>
    </dgm:pt>
    <dgm:pt modelId="{8576FA64-D43C-4165-9276-E2DBCE9A767D}" type="parTrans" cxnId="{0322D7FE-3BD3-464F-92B4-1F257778932C}">
      <dgm:prSet/>
      <dgm:spPr/>
      <dgm:t>
        <a:bodyPr/>
        <a:lstStyle/>
        <a:p>
          <a:endParaRPr lang="en-US" sz="2000"/>
        </a:p>
      </dgm:t>
    </dgm:pt>
    <dgm:pt modelId="{B412DC7B-02C4-4711-837E-0EB5406A540A}" type="sibTrans" cxnId="{0322D7FE-3BD3-464F-92B4-1F257778932C}">
      <dgm:prSet/>
      <dgm:spPr/>
      <dgm:t>
        <a:bodyPr/>
        <a:lstStyle/>
        <a:p>
          <a:endParaRPr lang="en-US" sz="2000"/>
        </a:p>
      </dgm:t>
    </dgm:pt>
    <dgm:pt modelId="{7BFF51E0-2B61-4C56-8C67-46C65A38291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/>
            <a:t>Your closing statement is the second most important one</a:t>
          </a:r>
          <a:r>
            <a:rPr lang="en-GB" sz="1400" dirty="0"/>
            <a:t> – Finish strongly, with a simple and easy to remember but poignant lesson</a:t>
          </a:r>
          <a:endParaRPr lang="en-US" sz="1400" dirty="0"/>
        </a:p>
      </dgm:t>
    </dgm:pt>
    <dgm:pt modelId="{08F661F9-BA8E-414D-880A-5C946663E550}" type="parTrans" cxnId="{4640DE33-5C39-4333-A83E-645E4D2BE8B5}">
      <dgm:prSet/>
      <dgm:spPr/>
      <dgm:t>
        <a:bodyPr/>
        <a:lstStyle/>
        <a:p>
          <a:endParaRPr lang="en-US" sz="2000"/>
        </a:p>
      </dgm:t>
    </dgm:pt>
    <dgm:pt modelId="{7CA3B84E-856F-4814-B22E-4CC45497B654}" type="sibTrans" cxnId="{4640DE33-5C39-4333-A83E-645E4D2BE8B5}">
      <dgm:prSet/>
      <dgm:spPr/>
      <dgm:t>
        <a:bodyPr/>
        <a:lstStyle/>
        <a:p>
          <a:endParaRPr lang="en-US" sz="2000"/>
        </a:p>
      </dgm:t>
    </dgm:pt>
    <dgm:pt modelId="{B8CCFC1E-10E9-4D6C-9618-5C85C227BC2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400" b="1" dirty="0"/>
            <a:t>Your expressiveness sells the knowledge</a:t>
          </a:r>
          <a:r>
            <a:rPr lang="en-GB" sz="1400" dirty="0"/>
            <a:t>– Express yourself, communicate clearly and don’t be afraid to move</a:t>
          </a:r>
          <a:endParaRPr lang="en-US" sz="1400" dirty="0"/>
        </a:p>
      </dgm:t>
    </dgm:pt>
    <dgm:pt modelId="{4F8E7093-9BC3-4A75-9206-409D19A818FF}" type="parTrans" cxnId="{734A9247-EA43-422A-B66D-14B37EFC781B}">
      <dgm:prSet/>
      <dgm:spPr/>
      <dgm:t>
        <a:bodyPr/>
        <a:lstStyle/>
        <a:p>
          <a:endParaRPr lang="en-US" sz="2000"/>
        </a:p>
      </dgm:t>
    </dgm:pt>
    <dgm:pt modelId="{477C7E1F-CD91-4E92-AC17-648A15C4C016}" type="sibTrans" cxnId="{734A9247-EA43-422A-B66D-14B37EFC781B}">
      <dgm:prSet/>
      <dgm:spPr/>
      <dgm:t>
        <a:bodyPr/>
        <a:lstStyle/>
        <a:p>
          <a:endParaRPr lang="en-US" sz="2000"/>
        </a:p>
      </dgm:t>
    </dgm:pt>
    <dgm:pt modelId="{C6E84A6C-DFAA-4239-83CA-E104AEEB3089}" type="pres">
      <dgm:prSet presAssocID="{8C13577B-2F72-4065-A642-69EC35ADA69A}" presName="root" presStyleCnt="0">
        <dgm:presLayoutVars>
          <dgm:dir/>
          <dgm:resizeHandles val="exact"/>
        </dgm:presLayoutVars>
      </dgm:prSet>
      <dgm:spPr/>
    </dgm:pt>
    <dgm:pt modelId="{BB989CB0-B141-46B0-9799-94AE7731A804}" type="pres">
      <dgm:prSet presAssocID="{65DC8776-3B21-46BE-9815-8DB8A4B82CE4}" presName="compNode" presStyleCnt="0"/>
      <dgm:spPr/>
    </dgm:pt>
    <dgm:pt modelId="{6F917C28-44D7-49D3-841B-F8FA1BB37881}" type="pres">
      <dgm:prSet presAssocID="{65DC8776-3B21-46BE-9815-8DB8A4B82CE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27129372-5B54-4C28-A78D-7F1289D2E906}" type="pres">
      <dgm:prSet presAssocID="{65DC8776-3B21-46BE-9815-8DB8A4B82CE4}" presName="spaceRect" presStyleCnt="0"/>
      <dgm:spPr/>
    </dgm:pt>
    <dgm:pt modelId="{1FCFF725-1449-4429-AB84-334C799442B3}" type="pres">
      <dgm:prSet presAssocID="{65DC8776-3B21-46BE-9815-8DB8A4B82CE4}" presName="textRect" presStyleLbl="revTx" presStyleIdx="0" presStyleCnt="3">
        <dgm:presLayoutVars>
          <dgm:chMax val="1"/>
          <dgm:chPref val="1"/>
        </dgm:presLayoutVars>
      </dgm:prSet>
      <dgm:spPr/>
    </dgm:pt>
    <dgm:pt modelId="{87AE41ED-8F49-43AB-BB56-BB8FE0F4A772}" type="pres">
      <dgm:prSet presAssocID="{B412DC7B-02C4-4711-837E-0EB5406A540A}" presName="sibTrans" presStyleCnt="0"/>
      <dgm:spPr/>
    </dgm:pt>
    <dgm:pt modelId="{AAC4D7C2-9E3F-4940-B95F-7D204C410DAA}" type="pres">
      <dgm:prSet presAssocID="{7BFF51E0-2B61-4C56-8C67-46C65A382914}" presName="compNode" presStyleCnt="0"/>
      <dgm:spPr/>
    </dgm:pt>
    <dgm:pt modelId="{A5037AED-2D45-403F-A52A-F18AD193A3C2}" type="pres">
      <dgm:prSet presAssocID="{7BFF51E0-2B61-4C56-8C67-46C65A38291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3B35B202-491F-4D93-B0A3-647D9B45068A}" type="pres">
      <dgm:prSet presAssocID="{7BFF51E0-2B61-4C56-8C67-46C65A382914}" presName="spaceRect" presStyleCnt="0"/>
      <dgm:spPr/>
    </dgm:pt>
    <dgm:pt modelId="{A04D4E5B-A18C-4076-8F9E-918BC010C107}" type="pres">
      <dgm:prSet presAssocID="{7BFF51E0-2B61-4C56-8C67-46C65A382914}" presName="textRect" presStyleLbl="revTx" presStyleIdx="1" presStyleCnt="3">
        <dgm:presLayoutVars>
          <dgm:chMax val="1"/>
          <dgm:chPref val="1"/>
        </dgm:presLayoutVars>
      </dgm:prSet>
      <dgm:spPr/>
    </dgm:pt>
    <dgm:pt modelId="{0DB2859D-0047-432A-96E0-7FE2CAD684BE}" type="pres">
      <dgm:prSet presAssocID="{7CA3B84E-856F-4814-B22E-4CC45497B654}" presName="sibTrans" presStyleCnt="0"/>
      <dgm:spPr/>
    </dgm:pt>
    <dgm:pt modelId="{48D8DAAA-9257-46B2-9A0E-63D0AA026732}" type="pres">
      <dgm:prSet presAssocID="{B8CCFC1E-10E9-4D6C-9618-5C85C227BC2A}" presName="compNode" presStyleCnt="0"/>
      <dgm:spPr/>
    </dgm:pt>
    <dgm:pt modelId="{76300886-74CF-4079-BB23-EFCA957CA5FA}" type="pres">
      <dgm:prSet presAssocID="{B8CCFC1E-10E9-4D6C-9618-5C85C227BC2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3B99840F-0BD3-4881-8223-13F484491130}" type="pres">
      <dgm:prSet presAssocID="{B8CCFC1E-10E9-4D6C-9618-5C85C227BC2A}" presName="spaceRect" presStyleCnt="0"/>
      <dgm:spPr/>
    </dgm:pt>
    <dgm:pt modelId="{348126E8-82F5-493C-9E6C-BBF948AE9D5F}" type="pres">
      <dgm:prSet presAssocID="{B8CCFC1E-10E9-4D6C-9618-5C85C227BC2A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13E5D2C-36F8-4038-A31B-B0AA2074EA94}" type="presOf" srcId="{8C13577B-2F72-4065-A642-69EC35ADA69A}" destId="{C6E84A6C-DFAA-4239-83CA-E104AEEB3089}" srcOrd="0" destOrd="0" presId="urn:microsoft.com/office/officeart/2018/2/layout/IconLabelList"/>
    <dgm:cxn modelId="{4640DE33-5C39-4333-A83E-645E4D2BE8B5}" srcId="{8C13577B-2F72-4065-A642-69EC35ADA69A}" destId="{7BFF51E0-2B61-4C56-8C67-46C65A382914}" srcOrd="1" destOrd="0" parTransId="{08F661F9-BA8E-414D-880A-5C946663E550}" sibTransId="{7CA3B84E-856F-4814-B22E-4CC45497B654}"/>
    <dgm:cxn modelId="{38E60738-444F-499A-9247-86418434B6D8}" type="presOf" srcId="{65DC8776-3B21-46BE-9815-8DB8A4B82CE4}" destId="{1FCFF725-1449-4429-AB84-334C799442B3}" srcOrd="0" destOrd="0" presId="urn:microsoft.com/office/officeart/2018/2/layout/IconLabelList"/>
    <dgm:cxn modelId="{F235D744-F565-4935-BDA0-F22E0A7E5B90}" type="presOf" srcId="{B8CCFC1E-10E9-4D6C-9618-5C85C227BC2A}" destId="{348126E8-82F5-493C-9E6C-BBF948AE9D5F}" srcOrd="0" destOrd="0" presId="urn:microsoft.com/office/officeart/2018/2/layout/IconLabelList"/>
    <dgm:cxn modelId="{734A9247-EA43-422A-B66D-14B37EFC781B}" srcId="{8C13577B-2F72-4065-A642-69EC35ADA69A}" destId="{B8CCFC1E-10E9-4D6C-9618-5C85C227BC2A}" srcOrd="2" destOrd="0" parTransId="{4F8E7093-9BC3-4A75-9206-409D19A818FF}" sibTransId="{477C7E1F-CD91-4E92-AC17-648A15C4C016}"/>
    <dgm:cxn modelId="{89EA5F73-61E2-4DBB-9E3A-6735B332A93A}" type="presOf" srcId="{7BFF51E0-2B61-4C56-8C67-46C65A382914}" destId="{A04D4E5B-A18C-4076-8F9E-918BC010C107}" srcOrd="0" destOrd="0" presId="urn:microsoft.com/office/officeart/2018/2/layout/IconLabelList"/>
    <dgm:cxn modelId="{0322D7FE-3BD3-464F-92B4-1F257778932C}" srcId="{8C13577B-2F72-4065-A642-69EC35ADA69A}" destId="{65DC8776-3B21-46BE-9815-8DB8A4B82CE4}" srcOrd="0" destOrd="0" parTransId="{8576FA64-D43C-4165-9276-E2DBCE9A767D}" sibTransId="{B412DC7B-02C4-4711-837E-0EB5406A540A}"/>
    <dgm:cxn modelId="{9B74CC3F-6307-4E0D-B625-6162FF64FBA9}" type="presParOf" srcId="{C6E84A6C-DFAA-4239-83CA-E104AEEB3089}" destId="{BB989CB0-B141-46B0-9799-94AE7731A804}" srcOrd="0" destOrd="0" presId="urn:microsoft.com/office/officeart/2018/2/layout/IconLabelList"/>
    <dgm:cxn modelId="{68E7420B-B3EB-4E13-9ED3-69ECB21DF153}" type="presParOf" srcId="{BB989CB0-B141-46B0-9799-94AE7731A804}" destId="{6F917C28-44D7-49D3-841B-F8FA1BB37881}" srcOrd="0" destOrd="0" presId="urn:microsoft.com/office/officeart/2018/2/layout/IconLabelList"/>
    <dgm:cxn modelId="{447DFEF0-D04E-48BE-8B30-F87029103458}" type="presParOf" srcId="{BB989CB0-B141-46B0-9799-94AE7731A804}" destId="{27129372-5B54-4C28-A78D-7F1289D2E906}" srcOrd="1" destOrd="0" presId="urn:microsoft.com/office/officeart/2018/2/layout/IconLabelList"/>
    <dgm:cxn modelId="{E4B4B58C-2BA4-406F-8229-93EFB76114AE}" type="presParOf" srcId="{BB989CB0-B141-46B0-9799-94AE7731A804}" destId="{1FCFF725-1449-4429-AB84-334C799442B3}" srcOrd="2" destOrd="0" presId="urn:microsoft.com/office/officeart/2018/2/layout/IconLabelList"/>
    <dgm:cxn modelId="{E8379BA9-2E26-4E43-A4C0-D498493CF7BF}" type="presParOf" srcId="{C6E84A6C-DFAA-4239-83CA-E104AEEB3089}" destId="{87AE41ED-8F49-43AB-BB56-BB8FE0F4A772}" srcOrd="1" destOrd="0" presId="urn:microsoft.com/office/officeart/2018/2/layout/IconLabelList"/>
    <dgm:cxn modelId="{FE282DF3-070A-4A01-BE2F-5F4C0A8A08DC}" type="presParOf" srcId="{C6E84A6C-DFAA-4239-83CA-E104AEEB3089}" destId="{AAC4D7C2-9E3F-4940-B95F-7D204C410DAA}" srcOrd="2" destOrd="0" presId="urn:microsoft.com/office/officeart/2018/2/layout/IconLabelList"/>
    <dgm:cxn modelId="{031D51BC-490E-4B9D-936E-AA45DA10C289}" type="presParOf" srcId="{AAC4D7C2-9E3F-4940-B95F-7D204C410DAA}" destId="{A5037AED-2D45-403F-A52A-F18AD193A3C2}" srcOrd="0" destOrd="0" presId="urn:microsoft.com/office/officeart/2018/2/layout/IconLabelList"/>
    <dgm:cxn modelId="{9A3F4773-625C-4029-B203-EFB9D641E452}" type="presParOf" srcId="{AAC4D7C2-9E3F-4940-B95F-7D204C410DAA}" destId="{3B35B202-491F-4D93-B0A3-647D9B45068A}" srcOrd="1" destOrd="0" presId="urn:microsoft.com/office/officeart/2018/2/layout/IconLabelList"/>
    <dgm:cxn modelId="{596487A1-C80D-421E-ADCB-D9BFE7FF86A3}" type="presParOf" srcId="{AAC4D7C2-9E3F-4940-B95F-7D204C410DAA}" destId="{A04D4E5B-A18C-4076-8F9E-918BC010C107}" srcOrd="2" destOrd="0" presId="urn:microsoft.com/office/officeart/2018/2/layout/IconLabelList"/>
    <dgm:cxn modelId="{970EC189-288C-4145-B8F8-0BB8AA80BD73}" type="presParOf" srcId="{C6E84A6C-DFAA-4239-83CA-E104AEEB3089}" destId="{0DB2859D-0047-432A-96E0-7FE2CAD684BE}" srcOrd="3" destOrd="0" presId="urn:microsoft.com/office/officeart/2018/2/layout/IconLabelList"/>
    <dgm:cxn modelId="{FE0DBDE1-8C03-4DCE-A387-68B04944A03C}" type="presParOf" srcId="{C6E84A6C-DFAA-4239-83CA-E104AEEB3089}" destId="{48D8DAAA-9257-46B2-9A0E-63D0AA026732}" srcOrd="4" destOrd="0" presId="urn:microsoft.com/office/officeart/2018/2/layout/IconLabelList"/>
    <dgm:cxn modelId="{6F274771-9DF5-41BE-9D76-3A258A58033D}" type="presParOf" srcId="{48D8DAAA-9257-46B2-9A0E-63D0AA026732}" destId="{76300886-74CF-4079-BB23-EFCA957CA5FA}" srcOrd="0" destOrd="0" presId="urn:microsoft.com/office/officeart/2018/2/layout/IconLabelList"/>
    <dgm:cxn modelId="{84F5691F-A42F-43E2-A75D-FFDD9185012F}" type="presParOf" srcId="{48D8DAAA-9257-46B2-9A0E-63D0AA026732}" destId="{3B99840F-0BD3-4881-8223-13F484491130}" srcOrd="1" destOrd="0" presId="urn:microsoft.com/office/officeart/2018/2/layout/IconLabelList"/>
    <dgm:cxn modelId="{97098E7A-0437-4F23-BE54-CD044BB9835D}" type="presParOf" srcId="{48D8DAAA-9257-46B2-9A0E-63D0AA026732}" destId="{348126E8-82F5-493C-9E6C-BBF948AE9D5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13577B-2F72-4065-A642-69EC35ADA69A}" type="doc">
      <dgm:prSet loTypeId="urn:microsoft.com/office/officeart/2018/2/layout/IconLabelList" loCatId="icon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A509F289-425A-40A9-BC71-BC0D4AC66E7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/>
            <a:t>Punchlines and twists capture the attention </a:t>
          </a:r>
          <a:r>
            <a:rPr lang="en-GB" sz="1400" dirty="0"/>
            <a:t>– Create easy to remember punchlines to summarize important notions. Explore twists to challenge pre-existing notions </a:t>
          </a:r>
        </a:p>
      </dgm:t>
    </dgm:pt>
    <dgm:pt modelId="{A59E9777-87D0-448E-8FE2-716A761DD4AF}" type="parTrans" cxnId="{4DC77EF2-12B7-4367-AB67-B9F8E461A4FC}">
      <dgm:prSet/>
      <dgm:spPr/>
      <dgm:t>
        <a:bodyPr/>
        <a:lstStyle/>
        <a:p>
          <a:endParaRPr lang="pt-PT"/>
        </a:p>
      </dgm:t>
    </dgm:pt>
    <dgm:pt modelId="{544B42FA-9328-49FB-8591-172797247BBB}" type="sibTrans" cxnId="{4DC77EF2-12B7-4367-AB67-B9F8E461A4FC}">
      <dgm:prSet/>
      <dgm:spPr/>
      <dgm:t>
        <a:bodyPr/>
        <a:lstStyle/>
        <a:p>
          <a:endParaRPr lang="pt-PT"/>
        </a:p>
      </dgm:t>
    </dgm:pt>
    <dgm:pt modelId="{CA935308-0F2B-4958-B440-33007D1A4EE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/>
            <a:t>Never overextend the class </a:t>
          </a:r>
          <a:r>
            <a:rPr lang="en-GB" sz="1400" dirty="0"/>
            <a:t>– Respect the allotted time and the student’s attention span</a:t>
          </a:r>
        </a:p>
      </dgm:t>
    </dgm:pt>
    <dgm:pt modelId="{310FD5A2-4F58-4C70-90D9-522D6398B49D}" type="parTrans" cxnId="{1CD26CF8-3575-4ED1-89CD-42F9C6E9D424}">
      <dgm:prSet/>
      <dgm:spPr/>
      <dgm:t>
        <a:bodyPr/>
        <a:lstStyle/>
        <a:p>
          <a:endParaRPr lang="pt-PT"/>
        </a:p>
      </dgm:t>
    </dgm:pt>
    <dgm:pt modelId="{9BD4D47B-57A0-4FA3-8F94-349D97CB6E48}" type="sibTrans" cxnId="{1CD26CF8-3575-4ED1-89CD-42F9C6E9D424}">
      <dgm:prSet/>
      <dgm:spPr/>
      <dgm:t>
        <a:bodyPr/>
        <a:lstStyle/>
        <a:p>
          <a:endParaRPr lang="pt-PT"/>
        </a:p>
      </dgm:t>
    </dgm:pt>
    <dgm:pt modelId="{DD022938-3702-46A1-AA18-278D12727F9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/>
            <a:t>The class is not only yours, bring the students into the discussion </a:t>
          </a:r>
          <a:r>
            <a:rPr lang="en-GB" sz="1400" dirty="0"/>
            <a:t>– Attempt to bring the students into the discussion in a constructive manner. Don’t try to show them they are wrong but encourage them to seek solutions</a:t>
          </a:r>
        </a:p>
      </dgm:t>
    </dgm:pt>
    <dgm:pt modelId="{715C3A3C-278E-4C29-97E4-1FFB235CF677}" type="parTrans" cxnId="{2DE09029-5A31-4543-963C-D4D723D62603}">
      <dgm:prSet/>
      <dgm:spPr/>
      <dgm:t>
        <a:bodyPr/>
        <a:lstStyle/>
        <a:p>
          <a:endParaRPr lang="pt-PT"/>
        </a:p>
      </dgm:t>
    </dgm:pt>
    <dgm:pt modelId="{C41B37B6-5144-4AB3-8BC6-8BACB8992A02}" type="sibTrans" cxnId="{2DE09029-5A31-4543-963C-D4D723D62603}">
      <dgm:prSet/>
      <dgm:spPr/>
      <dgm:t>
        <a:bodyPr/>
        <a:lstStyle/>
        <a:p>
          <a:endParaRPr lang="pt-PT"/>
        </a:p>
      </dgm:t>
    </dgm:pt>
    <dgm:pt modelId="{C6E84A6C-DFAA-4239-83CA-E104AEEB3089}" type="pres">
      <dgm:prSet presAssocID="{8C13577B-2F72-4065-A642-69EC35ADA69A}" presName="root" presStyleCnt="0">
        <dgm:presLayoutVars>
          <dgm:dir/>
          <dgm:resizeHandles val="exact"/>
        </dgm:presLayoutVars>
      </dgm:prSet>
      <dgm:spPr/>
    </dgm:pt>
    <dgm:pt modelId="{693D5038-4A09-4284-B3FC-63D04BA8980A}" type="pres">
      <dgm:prSet presAssocID="{A509F289-425A-40A9-BC71-BC0D4AC66E70}" presName="compNode" presStyleCnt="0"/>
      <dgm:spPr/>
    </dgm:pt>
    <dgm:pt modelId="{6324408A-EF2C-4687-815F-C46C157CECEE}" type="pres">
      <dgm:prSet presAssocID="{A509F289-425A-40A9-BC71-BC0D4AC66E70}" presName="iconRect" presStyleLbl="node1" presStyleIdx="0" presStyleCnt="3" custLinFactNeighborX="-178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xclamation Mark"/>
        </a:ext>
      </dgm:extLst>
    </dgm:pt>
    <dgm:pt modelId="{AD1EEA38-F0E8-4457-BAB3-FD61D5E8C137}" type="pres">
      <dgm:prSet presAssocID="{A509F289-425A-40A9-BC71-BC0D4AC66E70}" presName="spaceRect" presStyleCnt="0"/>
      <dgm:spPr/>
    </dgm:pt>
    <dgm:pt modelId="{31ABEDA1-EF95-4265-B9AE-3ECA412ED9EE}" type="pres">
      <dgm:prSet presAssocID="{A509F289-425A-40A9-BC71-BC0D4AC66E70}" presName="textRect" presStyleLbl="revTx" presStyleIdx="0" presStyleCnt="3">
        <dgm:presLayoutVars>
          <dgm:chMax val="1"/>
          <dgm:chPref val="1"/>
        </dgm:presLayoutVars>
      </dgm:prSet>
      <dgm:spPr/>
    </dgm:pt>
    <dgm:pt modelId="{E7DBC3A9-D904-460D-A0C4-10D370D82D0E}" type="pres">
      <dgm:prSet presAssocID="{544B42FA-9328-49FB-8591-172797247BBB}" presName="sibTrans" presStyleCnt="0"/>
      <dgm:spPr/>
    </dgm:pt>
    <dgm:pt modelId="{0289CAF9-3F46-4679-8EEE-55FB2CDDF635}" type="pres">
      <dgm:prSet presAssocID="{CA935308-0F2B-4958-B440-33007D1A4EE2}" presName="compNode" presStyleCnt="0"/>
      <dgm:spPr/>
    </dgm:pt>
    <dgm:pt modelId="{5AAA5927-154C-4137-AF5B-2FE88F88CF03}" type="pres">
      <dgm:prSet presAssocID="{CA935308-0F2B-4958-B440-33007D1A4EE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tch with solid fill"/>
        </a:ext>
      </dgm:extLst>
    </dgm:pt>
    <dgm:pt modelId="{AC3944BB-4604-4AEE-BF9F-7278A35CAC9B}" type="pres">
      <dgm:prSet presAssocID="{CA935308-0F2B-4958-B440-33007D1A4EE2}" presName="spaceRect" presStyleCnt="0"/>
      <dgm:spPr/>
    </dgm:pt>
    <dgm:pt modelId="{D6A0B380-AC46-4215-A05E-1403C01C8AD1}" type="pres">
      <dgm:prSet presAssocID="{CA935308-0F2B-4958-B440-33007D1A4EE2}" presName="textRect" presStyleLbl="revTx" presStyleIdx="1" presStyleCnt="3">
        <dgm:presLayoutVars>
          <dgm:chMax val="1"/>
          <dgm:chPref val="1"/>
        </dgm:presLayoutVars>
      </dgm:prSet>
      <dgm:spPr/>
    </dgm:pt>
    <dgm:pt modelId="{C51CD3C3-CA86-4517-AA0A-F33237418570}" type="pres">
      <dgm:prSet presAssocID="{9BD4D47B-57A0-4FA3-8F94-349D97CB6E48}" presName="sibTrans" presStyleCnt="0"/>
      <dgm:spPr/>
    </dgm:pt>
    <dgm:pt modelId="{9C0D4373-44A5-4028-81D2-74C7AE79008C}" type="pres">
      <dgm:prSet presAssocID="{DD022938-3702-46A1-AA18-278D12727F9C}" presName="compNode" presStyleCnt="0"/>
      <dgm:spPr/>
    </dgm:pt>
    <dgm:pt modelId="{963EE7D0-D601-4C8F-BA7A-6EBBE6D517ED}" type="pres">
      <dgm:prSet presAssocID="{DD022938-3702-46A1-AA18-278D12727F9C}" presName="iconRect" presStyleLbl="node1" presStyleIdx="2" presStyleCnt="3" custLinFactNeighborX="-5096" custLinFactNeighborY="-93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 with solid fill"/>
        </a:ext>
      </dgm:extLst>
    </dgm:pt>
    <dgm:pt modelId="{3F62AD23-47E7-4AE4-BFE6-7BE631A22152}" type="pres">
      <dgm:prSet presAssocID="{DD022938-3702-46A1-AA18-278D12727F9C}" presName="spaceRect" presStyleCnt="0"/>
      <dgm:spPr/>
    </dgm:pt>
    <dgm:pt modelId="{192FDD08-F33F-4A90-8D57-80BD0A9889CC}" type="pres">
      <dgm:prSet presAssocID="{DD022938-3702-46A1-AA18-278D12727F9C}" presName="textRect" presStyleLbl="revTx" presStyleIdx="2" presStyleCnt="3" custScaleX="163373" custLinFactNeighborX="-2293" custLinFactNeighborY="-1221">
        <dgm:presLayoutVars>
          <dgm:chMax val="1"/>
          <dgm:chPref val="1"/>
        </dgm:presLayoutVars>
      </dgm:prSet>
      <dgm:spPr/>
    </dgm:pt>
  </dgm:ptLst>
  <dgm:cxnLst>
    <dgm:cxn modelId="{2DE09029-5A31-4543-963C-D4D723D62603}" srcId="{8C13577B-2F72-4065-A642-69EC35ADA69A}" destId="{DD022938-3702-46A1-AA18-278D12727F9C}" srcOrd="2" destOrd="0" parTransId="{715C3A3C-278E-4C29-97E4-1FFB235CF677}" sibTransId="{C41B37B6-5144-4AB3-8BC6-8BACB8992A02}"/>
    <dgm:cxn modelId="{F13E5D2C-36F8-4038-A31B-B0AA2074EA94}" type="presOf" srcId="{8C13577B-2F72-4065-A642-69EC35ADA69A}" destId="{C6E84A6C-DFAA-4239-83CA-E104AEEB3089}" srcOrd="0" destOrd="0" presId="urn:microsoft.com/office/officeart/2018/2/layout/IconLabelList"/>
    <dgm:cxn modelId="{04046D66-5C82-417A-B5CE-34F0FAD1EED5}" type="presOf" srcId="{DD022938-3702-46A1-AA18-278D12727F9C}" destId="{192FDD08-F33F-4A90-8D57-80BD0A9889CC}" srcOrd="0" destOrd="0" presId="urn:microsoft.com/office/officeart/2018/2/layout/IconLabelList"/>
    <dgm:cxn modelId="{323548E4-ECB8-43E2-A07A-FB713881CF16}" type="presOf" srcId="{CA935308-0F2B-4958-B440-33007D1A4EE2}" destId="{D6A0B380-AC46-4215-A05E-1403C01C8AD1}" srcOrd="0" destOrd="0" presId="urn:microsoft.com/office/officeart/2018/2/layout/IconLabelList"/>
    <dgm:cxn modelId="{A5BEAEE5-821D-4DFA-84FF-D2C965074490}" type="presOf" srcId="{A509F289-425A-40A9-BC71-BC0D4AC66E70}" destId="{31ABEDA1-EF95-4265-B9AE-3ECA412ED9EE}" srcOrd="0" destOrd="0" presId="urn:microsoft.com/office/officeart/2018/2/layout/IconLabelList"/>
    <dgm:cxn modelId="{4DC77EF2-12B7-4367-AB67-B9F8E461A4FC}" srcId="{8C13577B-2F72-4065-A642-69EC35ADA69A}" destId="{A509F289-425A-40A9-BC71-BC0D4AC66E70}" srcOrd="0" destOrd="0" parTransId="{A59E9777-87D0-448E-8FE2-716A761DD4AF}" sibTransId="{544B42FA-9328-49FB-8591-172797247BBB}"/>
    <dgm:cxn modelId="{1CD26CF8-3575-4ED1-89CD-42F9C6E9D424}" srcId="{8C13577B-2F72-4065-A642-69EC35ADA69A}" destId="{CA935308-0F2B-4958-B440-33007D1A4EE2}" srcOrd="1" destOrd="0" parTransId="{310FD5A2-4F58-4C70-90D9-522D6398B49D}" sibTransId="{9BD4D47B-57A0-4FA3-8F94-349D97CB6E48}"/>
    <dgm:cxn modelId="{CB7128FC-BDD4-47D8-ACA0-D4A797501716}" type="presParOf" srcId="{C6E84A6C-DFAA-4239-83CA-E104AEEB3089}" destId="{693D5038-4A09-4284-B3FC-63D04BA8980A}" srcOrd="0" destOrd="0" presId="urn:microsoft.com/office/officeart/2018/2/layout/IconLabelList"/>
    <dgm:cxn modelId="{1858C6BE-92F1-4634-B05A-0975BFCD3A4D}" type="presParOf" srcId="{693D5038-4A09-4284-B3FC-63D04BA8980A}" destId="{6324408A-EF2C-4687-815F-C46C157CECEE}" srcOrd="0" destOrd="0" presId="urn:microsoft.com/office/officeart/2018/2/layout/IconLabelList"/>
    <dgm:cxn modelId="{3DB3CFB7-09EB-437D-8C1E-6A4DD3648B40}" type="presParOf" srcId="{693D5038-4A09-4284-B3FC-63D04BA8980A}" destId="{AD1EEA38-F0E8-4457-BAB3-FD61D5E8C137}" srcOrd="1" destOrd="0" presId="urn:microsoft.com/office/officeart/2018/2/layout/IconLabelList"/>
    <dgm:cxn modelId="{D77F07A0-6928-4884-8D82-8B8371AC6EF9}" type="presParOf" srcId="{693D5038-4A09-4284-B3FC-63D04BA8980A}" destId="{31ABEDA1-EF95-4265-B9AE-3ECA412ED9EE}" srcOrd="2" destOrd="0" presId="urn:microsoft.com/office/officeart/2018/2/layout/IconLabelList"/>
    <dgm:cxn modelId="{D908F264-7FA8-4435-A2E5-05DEE903AB99}" type="presParOf" srcId="{C6E84A6C-DFAA-4239-83CA-E104AEEB3089}" destId="{E7DBC3A9-D904-460D-A0C4-10D370D82D0E}" srcOrd="1" destOrd="0" presId="urn:microsoft.com/office/officeart/2018/2/layout/IconLabelList"/>
    <dgm:cxn modelId="{97B743C3-0345-466C-BBB8-C1FCD65504D2}" type="presParOf" srcId="{C6E84A6C-DFAA-4239-83CA-E104AEEB3089}" destId="{0289CAF9-3F46-4679-8EEE-55FB2CDDF635}" srcOrd="2" destOrd="0" presId="urn:microsoft.com/office/officeart/2018/2/layout/IconLabelList"/>
    <dgm:cxn modelId="{5FED71BF-524D-4C9C-82BF-746ABD3B3C9E}" type="presParOf" srcId="{0289CAF9-3F46-4679-8EEE-55FB2CDDF635}" destId="{5AAA5927-154C-4137-AF5B-2FE88F88CF03}" srcOrd="0" destOrd="0" presId="urn:microsoft.com/office/officeart/2018/2/layout/IconLabelList"/>
    <dgm:cxn modelId="{0CB2F193-2393-4109-85A9-6D0F0B6299A3}" type="presParOf" srcId="{0289CAF9-3F46-4679-8EEE-55FB2CDDF635}" destId="{AC3944BB-4604-4AEE-BF9F-7278A35CAC9B}" srcOrd="1" destOrd="0" presId="urn:microsoft.com/office/officeart/2018/2/layout/IconLabelList"/>
    <dgm:cxn modelId="{B5F39815-E8D6-40BB-8C2D-18DA3D2C0E77}" type="presParOf" srcId="{0289CAF9-3F46-4679-8EEE-55FB2CDDF635}" destId="{D6A0B380-AC46-4215-A05E-1403C01C8AD1}" srcOrd="2" destOrd="0" presId="urn:microsoft.com/office/officeart/2018/2/layout/IconLabelList"/>
    <dgm:cxn modelId="{4F47C0FA-5062-47D1-BB70-BF95E36FE87C}" type="presParOf" srcId="{C6E84A6C-DFAA-4239-83CA-E104AEEB3089}" destId="{C51CD3C3-CA86-4517-AA0A-F33237418570}" srcOrd="3" destOrd="0" presId="urn:microsoft.com/office/officeart/2018/2/layout/IconLabelList"/>
    <dgm:cxn modelId="{62A1301C-A611-4DDC-B656-C0CAAADC56CC}" type="presParOf" srcId="{C6E84A6C-DFAA-4239-83CA-E104AEEB3089}" destId="{9C0D4373-44A5-4028-81D2-74C7AE79008C}" srcOrd="4" destOrd="0" presId="urn:microsoft.com/office/officeart/2018/2/layout/IconLabelList"/>
    <dgm:cxn modelId="{9504FC6F-98ED-4F63-BC27-B0123630EF3F}" type="presParOf" srcId="{9C0D4373-44A5-4028-81D2-74C7AE79008C}" destId="{963EE7D0-D601-4C8F-BA7A-6EBBE6D517ED}" srcOrd="0" destOrd="0" presId="urn:microsoft.com/office/officeart/2018/2/layout/IconLabelList"/>
    <dgm:cxn modelId="{BF7E886E-250B-42C5-A31A-7E78D224C41D}" type="presParOf" srcId="{9C0D4373-44A5-4028-81D2-74C7AE79008C}" destId="{3F62AD23-47E7-4AE4-BFE6-7BE631A22152}" srcOrd="1" destOrd="0" presId="urn:microsoft.com/office/officeart/2018/2/layout/IconLabelList"/>
    <dgm:cxn modelId="{FC3F67D5-7634-4ECF-8A18-B28580022F9D}" type="presParOf" srcId="{9C0D4373-44A5-4028-81D2-74C7AE79008C}" destId="{192FDD08-F33F-4A90-8D57-80BD0A9889C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917C28-44D7-49D3-841B-F8FA1BB37881}">
      <dsp:nvSpPr>
        <dsp:cNvPr id="0" name=""/>
        <dsp:cNvSpPr/>
      </dsp:nvSpPr>
      <dsp:spPr>
        <a:xfrm>
          <a:off x="884384" y="420893"/>
          <a:ext cx="1096518" cy="10965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CFF725-1449-4429-AB84-334C799442B3}">
      <dsp:nvSpPr>
        <dsp:cNvPr id="0" name=""/>
        <dsp:cNvSpPr/>
      </dsp:nvSpPr>
      <dsp:spPr>
        <a:xfrm>
          <a:off x="214289" y="1901586"/>
          <a:ext cx="2436707" cy="10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Your opening statement is the most important one</a:t>
          </a:r>
          <a:r>
            <a:rPr lang="en-GB" sz="1400" kern="1200" dirty="0"/>
            <a:t>– Start the class by exposing the most important and challenging concept of the class</a:t>
          </a:r>
          <a:endParaRPr lang="en-US" sz="1400" kern="1200" dirty="0"/>
        </a:p>
      </dsp:txBody>
      <dsp:txXfrm>
        <a:off x="214289" y="1901586"/>
        <a:ext cx="2436707" cy="1080000"/>
      </dsp:txXfrm>
    </dsp:sp>
    <dsp:sp modelId="{A5037AED-2D45-403F-A52A-F18AD193A3C2}">
      <dsp:nvSpPr>
        <dsp:cNvPr id="0" name=""/>
        <dsp:cNvSpPr/>
      </dsp:nvSpPr>
      <dsp:spPr>
        <a:xfrm>
          <a:off x="3747515" y="420893"/>
          <a:ext cx="1096518" cy="10965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4D4E5B-A18C-4076-8F9E-918BC010C107}">
      <dsp:nvSpPr>
        <dsp:cNvPr id="0" name=""/>
        <dsp:cNvSpPr/>
      </dsp:nvSpPr>
      <dsp:spPr>
        <a:xfrm>
          <a:off x="3077421" y="1901586"/>
          <a:ext cx="2436707" cy="10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Your closing statement is the second most important one</a:t>
          </a:r>
          <a:r>
            <a:rPr lang="en-GB" sz="1400" kern="1200" dirty="0"/>
            <a:t> – Finish strongly, with a simple and easy to remember but poignant lesson</a:t>
          </a:r>
          <a:endParaRPr lang="en-US" sz="1400" kern="1200" dirty="0"/>
        </a:p>
      </dsp:txBody>
      <dsp:txXfrm>
        <a:off x="3077421" y="1901586"/>
        <a:ext cx="2436707" cy="1080000"/>
      </dsp:txXfrm>
    </dsp:sp>
    <dsp:sp modelId="{76300886-74CF-4079-BB23-EFCA957CA5FA}">
      <dsp:nvSpPr>
        <dsp:cNvPr id="0" name=""/>
        <dsp:cNvSpPr/>
      </dsp:nvSpPr>
      <dsp:spPr>
        <a:xfrm>
          <a:off x="6610647" y="420893"/>
          <a:ext cx="1096518" cy="109651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8126E8-82F5-493C-9E6C-BBF948AE9D5F}">
      <dsp:nvSpPr>
        <dsp:cNvPr id="0" name=""/>
        <dsp:cNvSpPr/>
      </dsp:nvSpPr>
      <dsp:spPr>
        <a:xfrm>
          <a:off x="5940552" y="1901586"/>
          <a:ext cx="2436707" cy="10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Your expressiveness sells the knowledge</a:t>
          </a:r>
          <a:r>
            <a:rPr lang="en-GB" sz="1400" kern="1200" dirty="0"/>
            <a:t>– Express yourself, communicate clearly and don’t be afraid to move</a:t>
          </a:r>
          <a:endParaRPr lang="en-US" sz="1400" kern="1200" dirty="0"/>
        </a:p>
      </dsp:txBody>
      <dsp:txXfrm>
        <a:off x="5940552" y="1901586"/>
        <a:ext cx="2436707" cy="108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24408A-EF2C-4687-815F-C46C157CECEE}">
      <dsp:nvSpPr>
        <dsp:cNvPr id="0" name=""/>
        <dsp:cNvSpPr/>
      </dsp:nvSpPr>
      <dsp:spPr>
        <a:xfrm>
          <a:off x="675436" y="439184"/>
          <a:ext cx="1016550" cy="10165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ABEDA1-EF95-4265-B9AE-3ECA412ED9EE}">
      <dsp:nvSpPr>
        <dsp:cNvPr id="0" name=""/>
        <dsp:cNvSpPr/>
      </dsp:nvSpPr>
      <dsp:spPr>
        <a:xfrm>
          <a:off x="72376" y="1906022"/>
          <a:ext cx="2259000" cy="1534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Punchlines and twists capture the attention </a:t>
          </a:r>
          <a:r>
            <a:rPr lang="en-GB" sz="1400" kern="1200" dirty="0"/>
            <a:t>– Create easy to remember punchlines to summarize important notions. Explore twists to challenge pre-existing notions </a:t>
          </a:r>
        </a:p>
      </dsp:txBody>
      <dsp:txXfrm>
        <a:off x="72376" y="1906022"/>
        <a:ext cx="2259000" cy="1534343"/>
      </dsp:txXfrm>
    </dsp:sp>
    <dsp:sp modelId="{5AAA5927-154C-4137-AF5B-2FE88F88CF03}">
      <dsp:nvSpPr>
        <dsp:cNvPr id="0" name=""/>
        <dsp:cNvSpPr/>
      </dsp:nvSpPr>
      <dsp:spPr>
        <a:xfrm>
          <a:off x="3347926" y="439184"/>
          <a:ext cx="1016550" cy="10165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A0B380-AC46-4215-A05E-1403C01C8AD1}">
      <dsp:nvSpPr>
        <dsp:cNvPr id="0" name=""/>
        <dsp:cNvSpPr/>
      </dsp:nvSpPr>
      <dsp:spPr>
        <a:xfrm>
          <a:off x="2726701" y="1906022"/>
          <a:ext cx="2259000" cy="1534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Never overextend the class </a:t>
          </a:r>
          <a:r>
            <a:rPr lang="en-GB" sz="1400" kern="1200" dirty="0"/>
            <a:t>– Respect the allotted time and the student’s attention span</a:t>
          </a:r>
        </a:p>
      </dsp:txBody>
      <dsp:txXfrm>
        <a:off x="2726701" y="1906022"/>
        <a:ext cx="2259000" cy="1534343"/>
      </dsp:txXfrm>
    </dsp:sp>
    <dsp:sp modelId="{963EE7D0-D601-4C8F-BA7A-6EBBE6D517ED}">
      <dsp:nvSpPr>
        <dsp:cNvPr id="0" name=""/>
        <dsp:cNvSpPr/>
      </dsp:nvSpPr>
      <dsp:spPr>
        <a:xfrm>
          <a:off x="6666246" y="429659"/>
          <a:ext cx="1016550" cy="10165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2FDD08-F33F-4A90-8D57-80BD0A9889CC}">
      <dsp:nvSpPr>
        <dsp:cNvPr id="0" name=""/>
        <dsp:cNvSpPr/>
      </dsp:nvSpPr>
      <dsp:spPr>
        <a:xfrm>
          <a:off x="5329228" y="1887288"/>
          <a:ext cx="3690596" cy="1534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The class is not only yours, bring the students into the discussion </a:t>
          </a:r>
          <a:r>
            <a:rPr lang="en-GB" sz="1400" kern="1200" dirty="0"/>
            <a:t>– Attempt to bring the students into the discussion in a constructive manner. Don’t try to show them they are wrong but encourage them to seek solutions</a:t>
          </a:r>
        </a:p>
      </dsp:txBody>
      <dsp:txXfrm>
        <a:off x="5329228" y="1887288"/>
        <a:ext cx="3690596" cy="15343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241BD4-36F8-4CEC-9EAC-01D6B83331C3}" type="datetimeFigureOut">
              <a:rPr lang="pt-PT" smtClean="0"/>
              <a:t>17/07/24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95AB4-BFA9-4DCC-B133-D208D559807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10712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D1467-3BEC-471E-8BF3-65BBACC1111D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9D4DF-941A-428A-9D29-DEEDFF99A9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84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Bob_(physics)" TargetMode="External"/><Relationship Id="rId3" Type="http://schemas.openxmlformats.org/officeDocument/2006/relationships/hyperlink" Target="https://en.wikipedia.org/wiki/Walter_Lewin" TargetMode="External"/><Relationship Id="rId7" Type="http://schemas.openxmlformats.org/officeDocument/2006/relationships/hyperlink" Target="https://en.wikipedia.org/wiki/Pendulum#cite_note-7" TargetMode="External"/><Relationship Id="rId12" Type="http://schemas.openxmlformats.org/officeDocument/2006/relationships/hyperlink" Target="https://en.wikipedia.org/wiki/Air_drag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Pendulum#cite_note-6" TargetMode="External"/><Relationship Id="rId11" Type="http://schemas.openxmlformats.org/officeDocument/2006/relationships/hyperlink" Target="https://en.wikipedia.org/wiki/Amplitude" TargetMode="External"/><Relationship Id="rId5" Type="http://schemas.openxmlformats.org/officeDocument/2006/relationships/hyperlink" Target="https://en.wikipedia.org/wiki/Pendulum#cite_note-Hyperphysics-5" TargetMode="External"/><Relationship Id="rId10" Type="http://schemas.openxmlformats.org/officeDocument/2006/relationships/hyperlink" Target="https://en.wikipedia.org/wiki/Friction" TargetMode="External"/><Relationship Id="rId4" Type="http://schemas.openxmlformats.org/officeDocument/2006/relationships/hyperlink" Target="https://en.wikipedia.org/wiki/Pendulum#cite_note-4" TargetMode="External"/><Relationship Id="rId9" Type="http://schemas.openxmlformats.org/officeDocument/2006/relationships/hyperlink" Target="https://en.wiktionary.org/wiki/pivot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</a:t>
            </a:r>
            <a:r>
              <a:rPr lang="en-PT" dirty="0"/>
              <a:t>tory </a:t>
            </a:r>
            <a:r>
              <a:rPr lang="en-PT" dirty="0">
                <a:sym typeface="Wingdings" pitchFamily="2" charset="2"/>
              </a:rPr>
              <a:t> microstructure of materials</a:t>
            </a:r>
          </a:p>
          <a:p>
            <a:endParaRPr lang="en-PT" dirty="0">
              <a:sym typeface="Wingdings" pitchFamily="2" charset="2"/>
            </a:endParaRPr>
          </a:p>
          <a:p>
            <a:r>
              <a:rPr lang="en-GB" dirty="0">
                <a:sym typeface="Wingdings" pitchFamily="2" charset="2"/>
              </a:rPr>
              <a:t>E</a:t>
            </a:r>
            <a:r>
              <a:rPr lang="en-PT">
                <a:sym typeface="Wingdings" pitchFamily="2" charset="2"/>
              </a:rPr>
              <a:t>xpositional  anatomy class</a:t>
            </a:r>
            <a:endParaRPr lang="en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9D4DF-941A-428A-9D29-DEEDFF99A99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601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T"/>
              <a:t>Sense of humour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9D4DF-941A-428A-9D29-DEEDFF99A99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539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chemeClr val="bg1"/>
                </a:solidFill>
              </a:rPr>
              <a:t>Esse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processo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foi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descoberto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por</a:t>
            </a:r>
            <a:r>
              <a:rPr lang="en-US" b="1" dirty="0">
                <a:solidFill>
                  <a:schemeClr val="bg1"/>
                </a:solidFill>
              </a:rPr>
              <a:t> Charles Goodyear (1800-1860) </a:t>
            </a:r>
            <a:r>
              <a:rPr lang="en-US" b="1" dirty="0" err="1">
                <a:solidFill>
                  <a:schemeClr val="bg1"/>
                </a:solidFill>
              </a:rPr>
              <a:t>em</a:t>
            </a:r>
            <a:r>
              <a:rPr lang="en-US" b="1" dirty="0">
                <a:solidFill>
                  <a:schemeClr val="bg1"/>
                </a:solidFill>
              </a:rPr>
              <a:t> 1838. </a:t>
            </a:r>
            <a:r>
              <a:rPr lang="en-US" b="1" dirty="0" err="1">
                <a:solidFill>
                  <a:schemeClr val="bg1"/>
                </a:solidFill>
              </a:rPr>
              <a:t>Ele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percebeu</a:t>
            </a:r>
            <a:r>
              <a:rPr lang="en-US" b="1" dirty="0">
                <a:solidFill>
                  <a:schemeClr val="bg1"/>
                </a:solidFill>
              </a:rPr>
              <a:t> que </a:t>
            </a:r>
            <a:r>
              <a:rPr lang="en-US" b="1" dirty="0" err="1">
                <a:solidFill>
                  <a:schemeClr val="bg1"/>
                </a:solidFill>
              </a:rPr>
              <a:t>uma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mistura</a:t>
            </a:r>
            <a:r>
              <a:rPr lang="en-US" b="1" dirty="0">
                <a:solidFill>
                  <a:schemeClr val="bg1"/>
                </a:solidFill>
              </a:rPr>
              <a:t> de borracha e </a:t>
            </a:r>
            <a:r>
              <a:rPr lang="en-US" b="1" dirty="0" err="1">
                <a:solidFill>
                  <a:schemeClr val="bg1"/>
                </a:solidFill>
              </a:rPr>
              <a:t>enxofre</a:t>
            </a:r>
            <a:r>
              <a:rPr lang="en-US" b="1" dirty="0">
                <a:solidFill>
                  <a:schemeClr val="bg1"/>
                </a:solidFill>
              </a:rPr>
              <a:t> que </a:t>
            </a:r>
            <a:r>
              <a:rPr lang="en-US" b="1" dirty="0" err="1">
                <a:solidFill>
                  <a:schemeClr val="bg1"/>
                </a:solidFill>
              </a:rPr>
              <a:t>caiu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sobre</a:t>
            </a:r>
            <a:r>
              <a:rPr lang="en-US" b="1" dirty="0">
                <a:solidFill>
                  <a:schemeClr val="bg1"/>
                </a:solidFill>
              </a:rPr>
              <a:t> o </a:t>
            </a:r>
            <a:r>
              <a:rPr lang="en-US" b="1" dirty="0" err="1">
                <a:solidFill>
                  <a:schemeClr val="bg1"/>
                </a:solidFill>
              </a:rPr>
              <a:t>fogão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quente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não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chegou</a:t>
            </a:r>
            <a:r>
              <a:rPr lang="en-US" b="1" dirty="0">
                <a:solidFill>
                  <a:schemeClr val="bg1"/>
                </a:solidFill>
              </a:rPr>
              <a:t> a </a:t>
            </a:r>
            <a:r>
              <a:rPr lang="en-US" b="1" dirty="0" err="1">
                <a:solidFill>
                  <a:schemeClr val="bg1"/>
                </a:solidFill>
              </a:rPr>
              <a:t>derreter</a:t>
            </a:r>
            <a:r>
              <a:rPr lang="en-US" b="1" dirty="0">
                <a:solidFill>
                  <a:schemeClr val="bg1"/>
                </a:solidFill>
              </a:rPr>
              <a:t>, mas </a:t>
            </a:r>
            <a:r>
              <a:rPr lang="en-US" b="1" dirty="0" err="1">
                <a:solidFill>
                  <a:schemeClr val="bg1"/>
                </a:solidFill>
              </a:rPr>
              <a:t>apenas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queimou</a:t>
            </a:r>
            <a:r>
              <a:rPr lang="en-US" b="1" dirty="0">
                <a:solidFill>
                  <a:schemeClr val="bg1"/>
                </a:solidFill>
              </a:rPr>
              <a:t> um </a:t>
            </a:r>
            <a:r>
              <a:rPr lang="en-US" b="1" dirty="0" err="1">
                <a:solidFill>
                  <a:schemeClr val="bg1"/>
                </a:solidFill>
              </a:rPr>
              <a:t>pouco</a:t>
            </a:r>
            <a:r>
              <a:rPr lang="en-US" b="1" dirty="0">
                <a:solidFill>
                  <a:schemeClr val="bg1"/>
                </a:solidFill>
              </a:rPr>
              <a:t>. Com </a:t>
            </a:r>
            <a:r>
              <a:rPr lang="en-US" b="1" dirty="0" err="1">
                <a:solidFill>
                  <a:schemeClr val="bg1"/>
                </a:solidFill>
              </a:rPr>
              <a:t>isso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ele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percebeu</a:t>
            </a:r>
            <a:r>
              <a:rPr lang="en-US" b="1" dirty="0">
                <a:solidFill>
                  <a:schemeClr val="bg1"/>
                </a:solidFill>
              </a:rPr>
              <a:t> que com a </a:t>
            </a:r>
            <a:r>
              <a:rPr lang="en-US" b="1" dirty="0" err="1">
                <a:solidFill>
                  <a:schemeClr val="bg1"/>
                </a:solidFill>
              </a:rPr>
              <a:t>adição</a:t>
            </a:r>
            <a:r>
              <a:rPr lang="en-US" b="1" dirty="0">
                <a:solidFill>
                  <a:schemeClr val="bg1"/>
                </a:solidFill>
              </a:rPr>
              <a:t> de </a:t>
            </a:r>
            <a:r>
              <a:rPr lang="en-US" b="1" dirty="0" err="1">
                <a:solidFill>
                  <a:schemeClr val="bg1"/>
                </a:solidFill>
              </a:rPr>
              <a:t>enxofre</a:t>
            </a:r>
            <a:r>
              <a:rPr lang="en-US" b="1" dirty="0">
                <a:solidFill>
                  <a:schemeClr val="bg1"/>
                </a:solidFill>
              </a:rPr>
              <a:t>, a borracha </a:t>
            </a:r>
            <a:r>
              <a:rPr lang="en-US" b="1" dirty="0" err="1">
                <a:solidFill>
                  <a:schemeClr val="bg1"/>
                </a:solidFill>
              </a:rPr>
              <a:t>tornava</a:t>
            </a:r>
            <a:r>
              <a:rPr lang="en-US" b="1" dirty="0">
                <a:solidFill>
                  <a:schemeClr val="bg1"/>
                </a:solidFill>
              </a:rPr>
              <a:t>-se </a:t>
            </a:r>
            <a:r>
              <a:rPr lang="en-US" b="1" dirty="0" err="1">
                <a:solidFill>
                  <a:schemeClr val="bg1"/>
                </a:solidFill>
              </a:rPr>
              <a:t>mais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resistente</a:t>
            </a:r>
            <a:r>
              <a:rPr lang="en-US" b="1" dirty="0">
                <a:solidFill>
                  <a:schemeClr val="bg1"/>
                </a:solidFill>
              </a:rPr>
              <a:t>. </a:t>
            </a:r>
            <a:r>
              <a:rPr lang="en-US" b="1" dirty="0" err="1">
                <a:solidFill>
                  <a:schemeClr val="bg1"/>
                </a:solidFill>
              </a:rPr>
              <a:t>Foi</a:t>
            </a:r>
            <a:r>
              <a:rPr lang="en-US" b="1" dirty="0">
                <a:solidFill>
                  <a:schemeClr val="bg1"/>
                </a:solidFill>
              </a:rPr>
              <a:t> o </a:t>
            </a:r>
            <a:r>
              <a:rPr lang="en-US" b="1" dirty="0" err="1">
                <a:solidFill>
                  <a:schemeClr val="bg1"/>
                </a:solidFill>
              </a:rPr>
              <a:t>próprio</a:t>
            </a:r>
            <a:r>
              <a:rPr lang="en-US" b="1" dirty="0">
                <a:solidFill>
                  <a:schemeClr val="bg1"/>
                </a:solidFill>
              </a:rPr>
              <a:t> Goodyear que </a:t>
            </a:r>
            <a:r>
              <a:rPr lang="en-US" b="1" dirty="0" err="1">
                <a:solidFill>
                  <a:schemeClr val="bg1"/>
                </a:solidFill>
              </a:rPr>
              <a:t>deu</a:t>
            </a:r>
            <a:r>
              <a:rPr lang="en-US" b="1" dirty="0">
                <a:solidFill>
                  <a:schemeClr val="bg1"/>
                </a:solidFill>
              </a:rPr>
              <a:t> o </a:t>
            </a:r>
            <a:r>
              <a:rPr lang="en-US" b="1" dirty="0" err="1">
                <a:solidFill>
                  <a:schemeClr val="bg1"/>
                </a:solidFill>
              </a:rPr>
              <a:t>nome</a:t>
            </a:r>
            <a:r>
              <a:rPr lang="en-US" b="1" dirty="0">
                <a:solidFill>
                  <a:schemeClr val="bg1"/>
                </a:solidFill>
              </a:rPr>
              <a:t> para </a:t>
            </a:r>
            <a:r>
              <a:rPr lang="en-US" b="1" dirty="0" err="1">
                <a:solidFill>
                  <a:schemeClr val="bg1"/>
                </a:solidFill>
              </a:rPr>
              <a:t>esse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processo</a:t>
            </a:r>
            <a:r>
              <a:rPr lang="en-US" b="1" dirty="0">
                <a:solidFill>
                  <a:schemeClr val="bg1"/>
                </a:solidFill>
              </a:rPr>
              <a:t> de </a:t>
            </a:r>
            <a:r>
              <a:rPr lang="en-US" b="1" dirty="0" err="1">
                <a:solidFill>
                  <a:schemeClr val="bg1"/>
                </a:solidFill>
              </a:rPr>
              <a:t>vulcanização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em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homenagem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deus</a:t>
            </a:r>
            <a:r>
              <a:rPr lang="en-US" b="1" dirty="0">
                <a:solidFill>
                  <a:schemeClr val="bg1"/>
                </a:solidFill>
              </a:rPr>
              <a:t> grego do </a:t>
            </a:r>
            <a:r>
              <a:rPr lang="en-US" b="1" dirty="0" err="1">
                <a:solidFill>
                  <a:schemeClr val="bg1"/>
                </a:solidFill>
              </a:rPr>
              <a:t>fogo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Vulcano</a:t>
            </a:r>
            <a:r>
              <a:rPr lang="en-US" b="1" dirty="0">
                <a:solidFill>
                  <a:schemeClr val="bg1"/>
                </a:solidFill>
              </a:rPr>
              <a:t>.</a:t>
            </a:r>
          </a:p>
          <a:p>
            <a:endParaRPr lang="en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9D4DF-941A-428A-9D29-DEEDFF99A99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908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u="none" strike="noStrike" dirty="0">
                <a:solidFill>
                  <a:srgbClr val="681DA8"/>
                </a:solidFill>
                <a:effectLst/>
                <a:latin typeface="arial" panose="020B0604020202020204" pitchFamily="34" charset="0"/>
                <a:hlinkClick r:id="rId3"/>
              </a:rPr>
              <a:t>Walter Lewin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i="0" u="none" strike="noStrike" dirty="0">
              <a:solidFill>
                <a:srgbClr val="681DA8"/>
              </a:solidFill>
              <a:effectLst/>
              <a:latin typeface="arial" panose="020B0604020202020204" pitchFamily="34" charset="0"/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GB" b="0" i="1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simple gravity pendulum</a:t>
            </a:r>
            <a:r>
              <a:rPr lang="en-GB" b="0" i="0" u="none" strike="noStrike" baseline="30000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/>
              </a:rPr>
              <a:t>[4]</a:t>
            </a:r>
            <a:r>
              <a:rPr lang="en-GB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is an idealized mathematical model of a pendulum.</a:t>
            </a:r>
            <a:r>
              <a:rPr lang="en-GB" b="0" i="0" u="none" strike="noStrike" baseline="30000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/>
              </a:rPr>
              <a:t>[5]</a:t>
            </a:r>
            <a:r>
              <a:rPr lang="en-GB" b="0" i="0" u="none" strike="noStrike" baseline="30000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/>
              </a:rPr>
              <a:t>[6]</a:t>
            </a:r>
            <a:r>
              <a:rPr lang="en-GB" b="0" i="0" u="none" strike="noStrike" baseline="30000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/>
              </a:rPr>
              <a:t>[7]</a:t>
            </a:r>
            <a:r>
              <a:rPr lang="en-GB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This is a weight (or </a:t>
            </a:r>
            <a:r>
              <a:rPr lang="en-GB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Bob (physics)"/>
              </a:rPr>
              <a:t>bob</a:t>
            </a:r>
            <a:r>
              <a:rPr lang="en-GB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on the end of a massless cord suspended from a </a:t>
            </a:r>
            <a:r>
              <a:rPr lang="en-GB" b="0" i="0" u="none" strike="noStrike" dirty="0">
                <a:solidFill>
                  <a:srgbClr val="663366"/>
                </a:solidFill>
                <a:effectLst/>
                <a:latin typeface="Arial" panose="020B0604020202020204" pitchFamily="34" charset="0"/>
                <a:hlinkClick r:id="rId9" tooltip="wikt:pivot"/>
              </a:rPr>
              <a:t>pivot</a:t>
            </a:r>
            <a:r>
              <a:rPr lang="en-GB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without </a:t>
            </a:r>
            <a:r>
              <a:rPr lang="en-GB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Friction"/>
              </a:rPr>
              <a:t>friction</a:t>
            </a:r>
            <a:r>
              <a:rPr lang="en-GB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When given an initial push, it will swing back and forth at a constant </a:t>
            </a:r>
            <a:r>
              <a:rPr lang="en-GB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1" tooltip="Amplitude"/>
              </a:rPr>
              <a:t>amplitude</a:t>
            </a:r>
            <a:r>
              <a:rPr lang="en-GB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Real pendulums are subject to friction and </a:t>
            </a:r>
            <a:r>
              <a:rPr lang="en-GB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2" tooltip="Air drag"/>
              </a:rPr>
              <a:t>air drag</a:t>
            </a:r>
            <a:r>
              <a:rPr lang="en-GB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so the amplitude of their swings declines.</a:t>
            </a:r>
            <a:endParaRPr lang="en-GB" b="0" i="0" u="none" strike="noStrike" dirty="0">
              <a:solidFill>
                <a:srgbClr val="681DA8"/>
              </a:solidFill>
              <a:effectLst/>
              <a:latin typeface="arial" panose="020B0604020202020204" pitchFamily="34" charset="0"/>
              <a:hlinkClick r:id="rId3"/>
            </a:endParaRPr>
          </a:p>
          <a:p>
            <a:endParaRPr lang="en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9D4DF-941A-428A-9D29-DEEDFF99A99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901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476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593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056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472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29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260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lustracao_20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1652" y="0"/>
            <a:ext cx="4969482" cy="5143500"/>
          </a:xfrm>
          <a:prstGeom prst="rect">
            <a:avLst/>
          </a:prstGeom>
        </p:spPr>
      </p:pic>
      <p:pic>
        <p:nvPicPr>
          <p:cNvPr id="8" name="Picture 7" descr="LOGO_INEGI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65" y="327891"/>
            <a:ext cx="3011232" cy="538142"/>
          </a:xfrm>
          <a:prstGeom prst="rect">
            <a:avLst/>
          </a:prstGeom>
        </p:spPr>
      </p:pic>
      <p:pic>
        <p:nvPicPr>
          <p:cNvPr id="9" name="Picture 8" descr="U PORTO_LOGO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65" y="4724665"/>
            <a:ext cx="817718" cy="1785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149314" y="263874"/>
            <a:ext cx="781076" cy="1876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100" b="1" dirty="0">
                <a:solidFill>
                  <a:srgbClr val="A1022B"/>
                </a:solidFill>
                <a:latin typeface="+mn-lt"/>
                <a:cs typeface="DINNextLTPro"/>
              </a:rPr>
              <a:t>Since 1986</a:t>
            </a:r>
            <a:endParaRPr lang="en-US" sz="1200" b="1" dirty="0">
              <a:solidFill>
                <a:srgbClr val="A1022B"/>
              </a:solidFill>
              <a:latin typeface="+mn-lt"/>
              <a:cs typeface="DINNextLTPro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473700" y="263874"/>
            <a:ext cx="2083841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200" dirty="0">
                <a:solidFill>
                  <a:srgbClr val="A1022B"/>
                </a:solidFill>
                <a:latin typeface="+mn-lt"/>
                <a:cs typeface="DINNextLTPro"/>
              </a:rPr>
              <a:t>CONVERTING</a:t>
            </a:r>
          </a:p>
          <a:p>
            <a:pPr algn="r">
              <a:lnSpc>
                <a:spcPct val="120000"/>
              </a:lnSpc>
            </a:pPr>
            <a:r>
              <a:rPr lang="en-US" sz="1200" dirty="0">
                <a:solidFill>
                  <a:srgbClr val="A1022B"/>
                </a:solidFill>
                <a:latin typeface="+mn-lt"/>
                <a:cs typeface="DINNextLTPro"/>
              </a:rPr>
              <a:t>KNOWLEDGE</a:t>
            </a:r>
          </a:p>
          <a:p>
            <a:pPr algn="r">
              <a:lnSpc>
                <a:spcPct val="120000"/>
              </a:lnSpc>
            </a:pPr>
            <a:r>
              <a:rPr lang="en-US" sz="1200" dirty="0">
                <a:solidFill>
                  <a:srgbClr val="A1022B"/>
                </a:solidFill>
                <a:latin typeface="+mn-lt"/>
                <a:cs typeface="DINNextLTPro"/>
              </a:rPr>
              <a:t>INTO VALUE</a:t>
            </a:r>
          </a:p>
          <a:p>
            <a:pPr algn="r">
              <a:lnSpc>
                <a:spcPct val="120000"/>
              </a:lnSpc>
            </a:pPr>
            <a:r>
              <a:rPr lang="en-US" sz="1200" dirty="0">
                <a:solidFill>
                  <a:srgbClr val="A1022B"/>
                </a:solidFill>
                <a:latin typeface="+mn-lt"/>
                <a:cs typeface="DINNextLTPro"/>
              </a:rPr>
              <a:t>FOR</a:t>
            </a:r>
            <a:r>
              <a:rPr lang="en-US" sz="1200" baseline="0" dirty="0">
                <a:solidFill>
                  <a:srgbClr val="A1022B"/>
                </a:solidFill>
                <a:latin typeface="+mn-lt"/>
                <a:cs typeface="DINNextLTPro"/>
              </a:rPr>
              <a:t> OVER 30 YEARS</a:t>
            </a:r>
            <a:endParaRPr lang="en-US" sz="1200" dirty="0">
              <a:solidFill>
                <a:srgbClr val="A1022B"/>
              </a:solidFill>
              <a:latin typeface="+mn-lt"/>
              <a:cs typeface="DINNextLTPro"/>
            </a:endParaRPr>
          </a:p>
        </p:txBody>
      </p:sp>
      <p:sp>
        <p:nvSpPr>
          <p:cNvPr id="10" name="TextBox 13"/>
          <p:cNvSpPr txBox="1"/>
          <p:nvPr userDrawn="1"/>
        </p:nvSpPr>
        <p:spPr>
          <a:xfrm>
            <a:off x="4059664" y="4916575"/>
            <a:ext cx="15360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600" dirty="0">
                <a:solidFill>
                  <a:srgbClr val="999999"/>
                </a:solidFill>
                <a:latin typeface="+mn-lt"/>
                <a:cs typeface="DINNextLTPro"/>
              </a:rPr>
              <a:t>© INEGI</a:t>
            </a:r>
            <a:r>
              <a:rPr lang="de-DE" sz="600" baseline="0" dirty="0">
                <a:solidFill>
                  <a:srgbClr val="999999"/>
                </a:solidFill>
                <a:latin typeface="+mn-lt"/>
                <a:cs typeface="DINNextLTPro"/>
              </a:rPr>
              <a:t> all rights reserved</a:t>
            </a:r>
            <a:endParaRPr lang="en-US" sz="600" dirty="0">
              <a:solidFill>
                <a:srgbClr val="999999"/>
              </a:solidFill>
              <a:latin typeface="+mn-lt"/>
              <a:cs typeface="DINNextLTPro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107" y="0"/>
            <a:ext cx="1508917" cy="106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38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lustracao_cinza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955945" y="4464135"/>
            <a:ext cx="1065706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100" b="1" dirty="0">
                <a:solidFill>
                  <a:srgbClr val="A1022B"/>
                </a:solidFill>
                <a:latin typeface="+mn-lt"/>
                <a:cs typeface="DINNextLTPro"/>
              </a:rPr>
              <a:t>Since 1986</a:t>
            </a:r>
            <a:endParaRPr lang="en-US" sz="1200" b="1" dirty="0">
              <a:solidFill>
                <a:srgbClr val="A1022B"/>
              </a:solidFill>
              <a:latin typeface="+mn-lt"/>
              <a:cs typeface="DINNextLTPro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52465" y="519759"/>
            <a:ext cx="1466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b="1" dirty="0">
                <a:solidFill>
                  <a:srgbClr val="A1022B"/>
                </a:solidFill>
                <a:latin typeface="+mn-lt"/>
                <a:cs typeface="DINNextLTPro"/>
              </a:rPr>
              <a:t>CONTENT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0" y="889091"/>
            <a:ext cx="1383803" cy="772"/>
          </a:xfrm>
          <a:prstGeom prst="line">
            <a:avLst/>
          </a:prstGeom>
          <a:ln w="3175" cmpd="sng">
            <a:solidFill>
              <a:srgbClr val="5051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_INEGI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580" y="273453"/>
            <a:ext cx="1363040" cy="243591"/>
          </a:xfrm>
          <a:prstGeom prst="rect">
            <a:avLst/>
          </a:prstGeom>
        </p:spPr>
      </p:pic>
      <p:pic>
        <p:nvPicPr>
          <p:cNvPr id="12" name="Picture 11" descr="U PORTO_LOGO.png"/>
          <p:cNvPicPr>
            <a:picLocks noChangeAspect="1"/>
          </p:cNvPicPr>
          <p:nvPr userDrawn="1"/>
        </p:nvPicPr>
        <p:blipFill>
          <a:blip r:embed="rId5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65" y="4753958"/>
            <a:ext cx="683601" cy="149306"/>
          </a:xfrm>
          <a:prstGeom prst="rect">
            <a:avLst/>
          </a:prstGeom>
        </p:spPr>
      </p:pic>
      <p:sp>
        <p:nvSpPr>
          <p:cNvPr id="16" name="CaixaDeTexto 13"/>
          <p:cNvSpPr txBox="1"/>
          <p:nvPr userDrawn="1"/>
        </p:nvSpPr>
        <p:spPr>
          <a:xfrm>
            <a:off x="8798496" y="4870249"/>
            <a:ext cx="3984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91690FB-A01C-499F-9B8A-9F2A5B05F75C}" type="slidenum">
              <a:rPr lang="pt-PT" sz="9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DINNextLTPro"/>
              </a:rPr>
              <a:pPr algn="ctr"/>
              <a:t>‹#›</a:t>
            </a:fld>
            <a:endParaRPr lang="pt-PT" sz="9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DINNextLTPro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8856596" y="5081926"/>
            <a:ext cx="295705" cy="0"/>
          </a:xfrm>
          <a:prstGeom prst="line">
            <a:avLst/>
          </a:prstGeom>
          <a:ln w="3175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4059664" y="4916575"/>
            <a:ext cx="15360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600" dirty="0">
                <a:solidFill>
                  <a:srgbClr val="999999"/>
                </a:solidFill>
                <a:latin typeface="+mn-lt"/>
                <a:cs typeface="DINNextLTPro"/>
              </a:rPr>
              <a:t>© INEGI</a:t>
            </a:r>
            <a:r>
              <a:rPr lang="de-DE" sz="600" baseline="0" dirty="0">
                <a:solidFill>
                  <a:srgbClr val="999999"/>
                </a:solidFill>
                <a:latin typeface="+mn-lt"/>
                <a:cs typeface="DINNextLTPro"/>
              </a:rPr>
              <a:t> all rights reserved</a:t>
            </a:r>
            <a:endParaRPr lang="en-US" sz="600" dirty="0">
              <a:solidFill>
                <a:srgbClr val="999999"/>
              </a:solidFill>
              <a:latin typeface="+mn-lt"/>
              <a:cs typeface="DINNextLTPro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428" y="512033"/>
            <a:ext cx="1067168" cy="75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9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lustracao_cinza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575" y="0"/>
            <a:ext cx="5018425" cy="5143500"/>
          </a:xfrm>
          <a:prstGeom prst="rect">
            <a:avLst/>
          </a:prstGeom>
        </p:spPr>
      </p:pic>
      <p:pic>
        <p:nvPicPr>
          <p:cNvPr id="8" name="Picture 7" descr="LOGO_INEGI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580" y="273453"/>
            <a:ext cx="1363040" cy="243591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67246" y="778636"/>
            <a:ext cx="3552849" cy="0"/>
          </a:xfrm>
          <a:prstGeom prst="line">
            <a:avLst/>
          </a:prstGeom>
          <a:ln w="3175" cmpd="sng">
            <a:solidFill>
              <a:srgbClr val="A102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U PORTO_LOGO.png"/>
          <p:cNvPicPr>
            <a:picLocks noChangeAspect="1"/>
          </p:cNvPicPr>
          <p:nvPr userDrawn="1"/>
        </p:nvPicPr>
        <p:blipFill>
          <a:blip r:embed="rId5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65" y="4753958"/>
            <a:ext cx="683601" cy="149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7955945" y="4464135"/>
            <a:ext cx="1065706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100" b="1" dirty="0">
                <a:solidFill>
                  <a:srgbClr val="A1022B"/>
                </a:solidFill>
                <a:latin typeface="DINNextLTPro" panose="00000500000000000000" pitchFamily="2" charset="0"/>
                <a:cs typeface="DINNextLTPro"/>
              </a:rPr>
              <a:t>Since 1986</a:t>
            </a:r>
            <a:endParaRPr lang="en-US" sz="1200" b="1" dirty="0">
              <a:solidFill>
                <a:srgbClr val="A1022B"/>
              </a:solidFill>
              <a:latin typeface="DINNextLTPro" panose="00000500000000000000" pitchFamily="2" charset="0"/>
              <a:cs typeface="DINNextLTPro"/>
            </a:endParaRPr>
          </a:p>
        </p:txBody>
      </p:sp>
      <p:sp>
        <p:nvSpPr>
          <p:cNvPr id="15" name="CaixaDeTexto 13"/>
          <p:cNvSpPr txBox="1"/>
          <p:nvPr userDrawn="1"/>
        </p:nvSpPr>
        <p:spPr>
          <a:xfrm>
            <a:off x="8798496" y="4870249"/>
            <a:ext cx="3984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91690FB-A01C-499F-9B8A-9F2A5B05F75C}" type="slidenum">
              <a:rPr lang="pt-PT" sz="900" kern="1200" smtClean="0">
                <a:solidFill>
                  <a:schemeClr val="bg1">
                    <a:lumMod val="50000"/>
                  </a:schemeClr>
                </a:solidFill>
                <a:latin typeface="DINNextLTPro" panose="00000500000000000000" pitchFamily="2" charset="0"/>
                <a:ea typeface="+mn-ea"/>
                <a:cs typeface="DINNextLTPro"/>
              </a:rPr>
              <a:pPr algn="ctr"/>
              <a:t>‹#›</a:t>
            </a:fld>
            <a:endParaRPr lang="pt-PT" sz="900" kern="1200" dirty="0">
              <a:solidFill>
                <a:schemeClr val="bg1">
                  <a:lumMod val="50000"/>
                </a:schemeClr>
              </a:solidFill>
              <a:latin typeface="DINNextLTPro" panose="00000500000000000000" pitchFamily="2" charset="0"/>
              <a:ea typeface="+mn-ea"/>
              <a:cs typeface="DINNextLTPro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8856596" y="5081926"/>
            <a:ext cx="295705" cy="0"/>
          </a:xfrm>
          <a:prstGeom prst="line">
            <a:avLst/>
          </a:prstGeom>
          <a:ln w="3175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3"/>
          <p:cNvSpPr txBox="1"/>
          <p:nvPr userDrawn="1"/>
        </p:nvSpPr>
        <p:spPr>
          <a:xfrm>
            <a:off x="4059664" y="4916575"/>
            <a:ext cx="15360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600" dirty="0">
                <a:solidFill>
                  <a:srgbClr val="999999"/>
                </a:solidFill>
                <a:latin typeface="+mn-lt"/>
                <a:cs typeface="DINNextLTPro"/>
              </a:rPr>
              <a:t>© INEGI</a:t>
            </a:r>
            <a:r>
              <a:rPr lang="de-DE" sz="600" baseline="0" dirty="0">
                <a:solidFill>
                  <a:srgbClr val="999999"/>
                </a:solidFill>
                <a:latin typeface="+mn-lt"/>
                <a:cs typeface="DINNextLTPro"/>
              </a:rPr>
              <a:t> all rights reserved</a:t>
            </a:r>
            <a:endParaRPr lang="en-US" sz="600" dirty="0">
              <a:solidFill>
                <a:srgbClr val="999999"/>
              </a:solidFill>
              <a:latin typeface="+mn-lt"/>
              <a:cs typeface="DINNextLTPro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428" y="512033"/>
            <a:ext cx="1067168" cy="75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93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lustracao_cinza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2256833"/>
            <a:ext cx="9144000" cy="2886667"/>
          </a:xfrm>
          <a:prstGeom prst="rect">
            <a:avLst/>
          </a:prstGeom>
        </p:spPr>
      </p:pic>
      <p:pic>
        <p:nvPicPr>
          <p:cNvPr id="8" name="Picture 7" descr="LOGO_INEGI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580" y="273453"/>
            <a:ext cx="1363040" cy="243591"/>
          </a:xfrm>
          <a:prstGeom prst="rect">
            <a:avLst/>
          </a:prstGeom>
        </p:spPr>
      </p:pic>
      <p:sp>
        <p:nvSpPr>
          <p:cNvPr id="9" name="CaixaDeTexto 13"/>
          <p:cNvSpPr txBox="1"/>
          <p:nvPr userDrawn="1"/>
        </p:nvSpPr>
        <p:spPr>
          <a:xfrm>
            <a:off x="8798496" y="4870249"/>
            <a:ext cx="3984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91690FB-A01C-499F-9B8A-9F2A5B05F75C}" type="slidenum">
              <a:rPr lang="pt-PT" sz="900" kern="1200" smtClean="0">
                <a:solidFill>
                  <a:schemeClr val="bg1">
                    <a:lumMod val="50000"/>
                  </a:schemeClr>
                </a:solidFill>
                <a:latin typeface="DINNextLTPro" panose="00000500000000000000" pitchFamily="2" charset="0"/>
                <a:ea typeface="+mn-ea"/>
                <a:cs typeface="DINNextLTPro"/>
              </a:rPr>
              <a:pPr algn="ctr"/>
              <a:t>‹#›</a:t>
            </a:fld>
            <a:endParaRPr lang="pt-PT" sz="900" kern="1200" dirty="0">
              <a:solidFill>
                <a:schemeClr val="bg1">
                  <a:lumMod val="50000"/>
                </a:schemeClr>
              </a:solidFill>
              <a:latin typeface="DINNextLTPro" panose="00000500000000000000" pitchFamily="2" charset="0"/>
              <a:ea typeface="+mn-ea"/>
              <a:cs typeface="DINNextLTPro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856596" y="5081926"/>
            <a:ext cx="295705" cy="0"/>
          </a:xfrm>
          <a:prstGeom prst="line">
            <a:avLst/>
          </a:prstGeom>
          <a:ln w="3175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3"/>
          <p:cNvSpPr txBox="1"/>
          <p:nvPr userDrawn="1"/>
        </p:nvSpPr>
        <p:spPr>
          <a:xfrm>
            <a:off x="4059664" y="4916575"/>
            <a:ext cx="15360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600" dirty="0">
                <a:solidFill>
                  <a:srgbClr val="999999"/>
                </a:solidFill>
                <a:latin typeface="+mn-lt"/>
                <a:cs typeface="DINNextLTPro"/>
              </a:rPr>
              <a:t>© INEGI</a:t>
            </a:r>
            <a:r>
              <a:rPr lang="de-DE" sz="600" baseline="0" dirty="0">
                <a:solidFill>
                  <a:srgbClr val="999999"/>
                </a:solidFill>
                <a:latin typeface="+mn-lt"/>
                <a:cs typeface="DINNextLTPro"/>
              </a:rPr>
              <a:t> all rights reserved</a:t>
            </a:r>
            <a:endParaRPr lang="en-US" sz="600" dirty="0">
              <a:solidFill>
                <a:srgbClr val="999999"/>
              </a:solidFill>
              <a:latin typeface="+mn-lt"/>
              <a:cs typeface="DINNextLTPro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428" y="512033"/>
            <a:ext cx="1067168" cy="75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32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_INEGI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580" y="273453"/>
            <a:ext cx="1363040" cy="243591"/>
          </a:xfrm>
          <a:prstGeom prst="rect">
            <a:avLst/>
          </a:prstGeom>
        </p:spPr>
      </p:pic>
      <p:sp>
        <p:nvSpPr>
          <p:cNvPr id="6" name="CaixaDeTexto 13"/>
          <p:cNvSpPr txBox="1"/>
          <p:nvPr userDrawn="1"/>
        </p:nvSpPr>
        <p:spPr>
          <a:xfrm>
            <a:off x="8798496" y="4870249"/>
            <a:ext cx="3984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91690FB-A01C-499F-9B8A-9F2A5B05F75C}" type="slidenum">
              <a:rPr lang="pt-PT" sz="900" kern="1200" smtClean="0">
                <a:solidFill>
                  <a:schemeClr val="bg1">
                    <a:lumMod val="50000"/>
                  </a:schemeClr>
                </a:solidFill>
                <a:latin typeface="DINNextLTPro" panose="00000500000000000000" pitchFamily="2" charset="0"/>
                <a:ea typeface="+mn-ea"/>
                <a:cs typeface="DINNextLTPro"/>
              </a:rPr>
              <a:pPr algn="ctr"/>
              <a:t>‹#›</a:t>
            </a:fld>
            <a:endParaRPr lang="pt-PT" sz="900" kern="1200" dirty="0">
              <a:solidFill>
                <a:schemeClr val="bg1">
                  <a:lumMod val="50000"/>
                </a:schemeClr>
              </a:solidFill>
              <a:latin typeface="DINNextLTPro" panose="00000500000000000000" pitchFamily="2" charset="0"/>
              <a:ea typeface="+mn-ea"/>
              <a:cs typeface="DINNextLTPro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856596" y="5081926"/>
            <a:ext cx="295705" cy="0"/>
          </a:xfrm>
          <a:prstGeom prst="line">
            <a:avLst/>
          </a:prstGeom>
          <a:ln w="3175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13"/>
          <p:cNvSpPr txBox="1"/>
          <p:nvPr userDrawn="1"/>
        </p:nvSpPr>
        <p:spPr>
          <a:xfrm>
            <a:off x="4059664" y="4916575"/>
            <a:ext cx="15360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600" dirty="0">
                <a:solidFill>
                  <a:srgbClr val="999999"/>
                </a:solidFill>
                <a:latin typeface="+mn-lt"/>
                <a:cs typeface="DINNextLTPro"/>
              </a:rPr>
              <a:t>© INEGI</a:t>
            </a:r>
            <a:r>
              <a:rPr lang="de-DE" sz="600" baseline="0" dirty="0">
                <a:solidFill>
                  <a:srgbClr val="999999"/>
                </a:solidFill>
                <a:latin typeface="+mn-lt"/>
                <a:cs typeface="DINNextLTPro"/>
              </a:rPr>
              <a:t> all rights reserved</a:t>
            </a:r>
            <a:endParaRPr lang="en-US" sz="600" dirty="0">
              <a:solidFill>
                <a:srgbClr val="999999"/>
              </a:solidFill>
              <a:latin typeface="+mn-lt"/>
              <a:cs typeface="DINNextLTPro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428" y="512033"/>
            <a:ext cx="1067168" cy="75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84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lustracao_20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1652" y="0"/>
            <a:ext cx="4969482" cy="5143500"/>
          </a:xfrm>
          <a:prstGeom prst="rect">
            <a:avLst/>
          </a:prstGeom>
        </p:spPr>
      </p:pic>
      <p:pic>
        <p:nvPicPr>
          <p:cNvPr id="7" name="Picture 6" descr="LOGO_INEGI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64" y="385805"/>
            <a:ext cx="1811001" cy="323647"/>
          </a:xfrm>
          <a:prstGeom prst="rect">
            <a:avLst/>
          </a:prstGeom>
        </p:spPr>
      </p:pic>
      <p:pic>
        <p:nvPicPr>
          <p:cNvPr id="8" name="Picture 7" descr="U PORTO_LOGO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65" y="4724665"/>
            <a:ext cx="817718" cy="1785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149314" y="263874"/>
            <a:ext cx="781076" cy="1876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100" b="1" dirty="0">
                <a:solidFill>
                  <a:srgbClr val="A1022B"/>
                </a:solidFill>
                <a:latin typeface="+mn-lt"/>
                <a:cs typeface="DINNextLTPro"/>
              </a:rPr>
              <a:t>Since 1986</a:t>
            </a:r>
            <a:endParaRPr lang="en-US" sz="1200" b="1" dirty="0">
              <a:solidFill>
                <a:srgbClr val="A1022B"/>
              </a:solidFill>
              <a:latin typeface="+mn-lt"/>
              <a:cs typeface="DINNextLTPro"/>
            </a:endParaRPr>
          </a:p>
        </p:txBody>
      </p:sp>
      <p:pic>
        <p:nvPicPr>
          <p:cNvPr id="13" name="Picture 12" descr="Redes sociais Black.jpg"/>
          <p:cNvPicPr>
            <a:picLocks noChangeAspect="1"/>
          </p:cNvPicPr>
          <p:nvPr userDrawn="1"/>
        </p:nvPicPr>
        <p:blipFill>
          <a:blip r:embed="rId6" cstate="screen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07" y="4258444"/>
            <a:ext cx="996013" cy="210102"/>
          </a:xfrm>
          <a:prstGeom prst="rect">
            <a:avLst/>
          </a:prstGeom>
        </p:spPr>
      </p:pic>
      <p:sp>
        <p:nvSpPr>
          <p:cNvPr id="10" name="TextBox 11"/>
          <p:cNvSpPr txBox="1"/>
          <p:nvPr userDrawn="1"/>
        </p:nvSpPr>
        <p:spPr>
          <a:xfrm>
            <a:off x="5473700" y="263874"/>
            <a:ext cx="2083841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200" dirty="0">
                <a:solidFill>
                  <a:srgbClr val="A1022B"/>
                </a:solidFill>
                <a:latin typeface="+mn-lt"/>
                <a:cs typeface="DINNextLTPro"/>
              </a:rPr>
              <a:t>CONVERTING</a:t>
            </a:r>
          </a:p>
          <a:p>
            <a:pPr algn="r">
              <a:lnSpc>
                <a:spcPct val="120000"/>
              </a:lnSpc>
            </a:pPr>
            <a:r>
              <a:rPr lang="en-US" sz="1200" dirty="0">
                <a:solidFill>
                  <a:srgbClr val="A1022B"/>
                </a:solidFill>
                <a:latin typeface="+mn-lt"/>
                <a:cs typeface="DINNextLTPro"/>
              </a:rPr>
              <a:t>KNOWLEDGE</a:t>
            </a:r>
          </a:p>
          <a:p>
            <a:pPr algn="r">
              <a:lnSpc>
                <a:spcPct val="120000"/>
              </a:lnSpc>
            </a:pPr>
            <a:r>
              <a:rPr lang="en-US" sz="1200" dirty="0">
                <a:solidFill>
                  <a:srgbClr val="A1022B"/>
                </a:solidFill>
                <a:latin typeface="+mn-lt"/>
                <a:cs typeface="DINNextLTPro"/>
              </a:rPr>
              <a:t>INTO VALUE</a:t>
            </a:r>
          </a:p>
          <a:p>
            <a:pPr algn="r">
              <a:lnSpc>
                <a:spcPct val="120000"/>
              </a:lnSpc>
            </a:pPr>
            <a:r>
              <a:rPr lang="en-US" sz="1200" dirty="0">
                <a:solidFill>
                  <a:srgbClr val="A1022B"/>
                </a:solidFill>
                <a:latin typeface="+mn-lt"/>
                <a:cs typeface="DINNextLTPro"/>
              </a:rPr>
              <a:t>FOR</a:t>
            </a:r>
            <a:r>
              <a:rPr lang="en-US" sz="1200" baseline="0" dirty="0">
                <a:solidFill>
                  <a:srgbClr val="A1022B"/>
                </a:solidFill>
                <a:latin typeface="+mn-lt"/>
                <a:cs typeface="DINNextLTPro"/>
              </a:rPr>
              <a:t> OVER 30 YEARS</a:t>
            </a:r>
            <a:endParaRPr lang="en-US" sz="1200" dirty="0">
              <a:solidFill>
                <a:srgbClr val="A1022B"/>
              </a:solidFill>
              <a:latin typeface="+mn-lt"/>
              <a:cs typeface="DINNextLTPro"/>
            </a:endParaRPr>
          </a:p>
        </p:txBody>
      </p:sp>
      <p:sp>
        <p:nvSpPr>
          <p:cNvPr id="17" name="Rectangle 14"/>
          <p:cNvSpPr/>
          <p:nvPr userDrawn="1"/>
        </p:nvSpPr>
        <p:spPr>
          <a:xfrm>
            <a:off x="539508" y="3265210"/>
            <a:ext cx="3186126" cy="7448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b="1" dirty="0">
                <a:solidFill>
                  <a:srgbClr val="A1022B"/>
                </a:solidFill>
                <a:latin typeface="+mn-lt"/>
                <a:cs typeface="DINNextLTPro"/>
              </a:rPr>
              <a:t>INSTITUTE OF SCIENCE AND INNOVATION IN MECHANICAL AND INDUSTRIAL ENGINEERING</a:t>
            </a:r>
          </a:p>
          <a:p>
            <a:pPr>
              <a:lnSpc>
                <a:spcPct val="110000"/>
              </a:lnSpc>
            </a:pPr>
            <a:endParaRPr lang="en-US" sz="1200" b="1" dirty="0">
              <a:solidFill>
                <a:srgbClr val="505150"/>
              </a:solidFill>
              <a:latin typeface="+mn-lt"/>
              <a:cs typeface="DINNextLTPro"/>
            </a:endParaRPr>
          </a:p>
          <a:p>
            <a:pPr>
              <a:lnSpc>
                <a:spcPct val="110000"/>
              </a:lnSpc>
            </a:pPr>
            <a:r>
              <a:rPr lang="en-US" sz="1200" b="1" dirty="0">
                <a:solidFill>
                  <a:srgbClr val="505150"/>
                </a:solidFill>
                <a:latin typeface="+mn-lt"/>
                <a:cs typeface="DINNextLTPro"/>
              </a:rPr>
              <a:t>www.inegi.up.pt</a:t>
            </a:r>
          </a:p>
        </p:txBody>
      </p:sp>
      <p:sp>
        <p:nvSpPr>
          <p:cNvPr id="18" name="TextBox 13"/>
          <p:cNvSpPr txBox="1"/>
          <p:nvPr userDrawn="1"/>
        </p:nvSpPr>
        <p:spPr>
          <a:xfrm>
            <a:off x="4059664" y="4916575"/>
            <a:ext cx="15360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600" dirty="0">
                <a:solidFill>
                  <a:srgbClr val="999999"/>
                </a:solidFill>
                <a:latin typeface="+mn-lt"/>
                <a:cs typeface="DINNextLTPro"/>
              </a:rPr>
              <a:t>© INEGI</a:t>
            </a:r>
            <a:r>
              <a:rPr lang="de-DE" sz="600" baseline="0" dirty="0">
                <a:solidFill>
                  <a:srgbClr val="999999"/>
                </a:solidFill>
                <a:latin typeface="+mn-lt"/>
                <a:cs typeface="DINNextLTPro"/>
              </a:rPr>
              <a:t> all rights reserved</a:t>
            </a:r>
            <a:endParaRPr lang="en-US" sz="600" dirty="0">
              <a:solidFill>
                <a:srgbClr val="999999"/>
              </a:solidFill>
              <a:latin typeface="+mn-lt"/>
              <a:cs typeface="DINNextLTPro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670" y="192902"/>
            <a:ext cx="1003964" cy="70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0F065A1-14D2-42AC-AD7A-98A29925E87F}"/>
              </a:ext>
            </a:extLst>
          </p:cNvPr>
          <p:cNvSpPr txBox="1"/>
          <p:nvPr/>
        </p:nvSpPr>
        <p:spPr>
          <a:xfrm>
            <a:off x="500212" y="2086650"/>
            <a:ext cx="8407385" cy="1867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</a:p>
          <a:p>
            <a:pPr>
              <a:lnSpc>
                <a:spcPct val="150000"/>
              </a:lnSpc>
            </a:pPr>
            <a:endParaRPr lang="en-GB" sz="2800" b="1" dirty="0">
              <a:solidFill>
                <a:srgbClr val="961F30"/>
              </a:solidFill>
              <a:cs typeface="DINNextLTPro"/>
            </a:endParaRP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chemeClr val="tx2"/>
              </a:solidFill>
              <a:cs typeface="DINNextLTPr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A565BB-6EB3-94DA-2B9C-C8F3EB28D549}"/>
              </a:ext>
            </a:extLst>
          </p:cNvPr>
          <p:cNvSpPr txBox="1"/>
          <p:nvPr/>
        </p:nvSpPr>
        <p:spPr>
          <a:xfrm>
            <a:off x="405764" y="2990259"/>
            <a:ext cx="850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rgbClr val="000000"/>
                </a:solidFill>
                <a:latin typeface="+mj-lt"/>
              </a:rPr>
              <a:t>E. A. S. Marques</a:t>
            </a:r>
            <a:r>
              <a:rPr lang="pt-BR" sz="1800" baseline="30000" dirty="0">
                <a:solidFill>
                  <a:srgbClr val="000000"/>
                </a:solidFill>
                <a:latin typeface="+mj-lt"/>
              </a:rPr>
              <a:t>1</a:t>
            </a:r>
            <a:r>
              <a:rPr lang="pt-BR" sz="1800" dirty="0">
                <a:solidFill>
                  <a:srgbClr val="000000"/>
                </a:solidFill>
                <a:latin typeface="+mj-lt"/>
              </a:rPr>
              <a:t>, R.J.C. Carbas</a:t>
            </a:r>
            <a:r>
              <a:rPr lang="pt-BR" sz="1800" baseline="30000" dirty="0">
                <a:solidFill>
                  <a:srgbClr val="000000"/>
                </a:solidFill>
                <a:latin typeface="+mj-lt"/>
              </a:rPr>
              <a:t>1</a:t>
            </a:r>
            <a:r>
              <a:rPr lang="pt-BR" sz="1800" dirty="0">
                <a:solidFill>
                  <a:srgbClr val="000000"/>
                </a:solidFill>
                <a:latin typeface="+mj-lt"/>
              </a:rPr>
              <a:t>, F. C. Sousa</a:t>
            </a:r>
            <a:r>
              <a:rPr lang="pt-BR" sz="1800" baseline="30000" dirty="0">
                <a:solidFill>
                  <a:srgbClr val="000000"/>
                </a:solidFill>
                <a:latin typeface="+mj-lt"/>
              </a:rPr>
              <a:t>1</a:t>
            </a:r>
            <a:r>
              <a:rPr lang="pt-BR" dirty="0">
                <a:solidFill>
                  <a:srgbClr val="000000"/>
                </a:solidFill>
                <a:latin typeface="+mj-lt"/>
              </a:rPr>
              <a:t>, </a:t>
            </a:r>
            <a:r>
              <a:rPr lang="pt-BR" sz="1800" dirty="0">
                <a:solidFill>
                  <a:srgbClr val="000000"/>
                </a:solidFill>
                <a:latin typeface="+mj-lt"/>
              </a:rPr>
              <a:t>P. P. </a:t>
            </a:r>
            <a:r>
              <a:rPr lang="pt-BR" dirty="0">
                <a:solidFill>
                  <a:srgbClr val="000000"/>
                </a:solidFill>
                <a:latin typeface="+mj-lt"/>
              </a:rPr>
              <a:t>Camanho</a:t>
            </a:r>
            <a:r>
              <a:rPr lang="pt-BR" baseline="30000" dirty="0">
                <a:solidFill>
                  <a:srgbClr val="000000"/>
                </a:solidFill>
                <a:latin typeface="+mj-lt"/>
              </a:rPr>
              <a:t>2</a:t>
            </a:r>
            <a:r>
              <a:rPr lang="pt-BR" sz="1800" dirty="0">
                <a:solidFill>
                  <a:srgbClr val="000000"/>
                </a:solidFill>
                <a:latin typeface="+mj-lt"/>
              </a:rPr>
              <a:t>,</a:t>
            </a:r>
            <a:r>
              <a:rPr lang="pt-BR" sz="1800" baseline="30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pt-BR" sz="1800" u="sng" dirty="0">
                <a:solidFill>
                  <a:srgbClr val="000000"/>
                </a:solidFill>
                <a:latin typeface="+mj-lt"/>
              </a:rPr>
              <a:t>Lucas F. M. da Silva</a:t>
            </a:r>
            <a:r>
              <a:rPr lang="pt-BR" sz="1800" baseline="30000" dirty="0">
                <a:solidFill>
                  <a:srgbClr val="000000"/>
                </a:solidFill>
                <a:latin typeface="+mj-lt"/>
              </a:rPr>
              <a:t>2</a:t>
            </a:r>
            <a:endParaRPr lang="pt-BR" sz="1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Retângulo 2">
            <a:extLst>
              <a:ext uri="{FF2B5EF4-FFF2-40B4-BE49-F238E27FC236}">
                <a16:creationId xmlns:a16="http://schemas.microsoft.com/office/drawing/2014/main" id="{FB49E6E4-D44A-C0C5-B1C8-FF3E3E6089E6}"/>
              </a:ext>
            </a:extLst>
          </p:cNvPr>
          <p:cNvSpPr/>
          <p:nvPr/>
        </p:nvSpPr>
        <p:spPr>
          <a:xfrm>
            <a:off x="405764" y="3533329"/>
            <a:ext cx="10821073" cy="1013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  <a:tabLst>
                <a:tab pos="229235" algn="l"/>
                <a:tab pos="458470" algn="l"/>
                <a:tab pos="687705" algn="l"/>
                <a:tab pos="916940" algn="l"/>
                <a:tab pos="1146810" algn="l"/>
                <a:tab pos="1376045" algn="l"/>
                <a:tab pos="1605280" algn="l"/>
                <a:tab pos="1834515" algn="l"/>
                <a:tab pos="2063750" algn="l"/>
                <a:tab pos="2293620" algn="l"/>
                <a:tab pos="2522855" algn="l"/>
                <a:tab pos="2752090" algn="l"/>
                <a:tab pos="2981325" algn="l"/>
                <a:tab pos="3210560" algn="l"/>
                <a:tab pos="3440430" algn="l"/>
                <a:tab pos="3669665" algn="l"/>
                <a:tab pos="3898900" algn="l"/>
                <a:tab pos="4128135" algn="l"/>
              </a:tabLst>
            </a:pPr>
            <a:endParaRPr lang="en-GB" sz="1400" baseline="30000" dirty="0">
              <a:solidFill>
                <a:srgbClr val="000000"/>
              </a:solidFill>
              <a:latin typeface="+mj-lt"/>
            </a:endParaRPr>
          </a:p>
          <a:p>
            <a:pPr algn="l">
              <a:lnSpc>
                <a:spcPct val="80000"/>
              </a:lnSpc>
              <a:tabLst>
                <a:tab pos="229235" algn="l"/>
                <a:tab pos="458470" algn="l"/>
                <a:tab pos="687705" algn="l"/>
                <a:tab pos="916940" algn="l"/>
                <a:tab pos="1146810" algn="l"/>
                <a:tab pos="1376045" algn="l"/>
                <a:tab pos="1605280" algn="l"/>
                <a:tab pos="1834515" algn="l"/>
                <a:tab pos="2063750" algn="l"/>
                <a:tab pos="2293620" algn="l"/>
                <a:tab pos="2522855" algn="l"/>
                <a:tab pos="2752090" algn="l"/>
                <a:tab pos="2981325" algn="l"/>
                <a:tab pos="3210560" algn="l"/>
                <a:tab pos="3440430" algn="l"/>
                <a:tab pos="3669665" algn="l"/>
                <a:tab pos="3898900" algn="l"/>
                <a:tab pos="4128135" algn="l"/>
              </a:tabLst>
            </a:pPr>
            <a:endParaRPr lang="en-GB" sz="1400" baseline="30000" dirty="0">
              <a:solidFill>
                <a:srgbClr val="000000"/>
              </a:solidFill>
              <a:latin typeface="+mj-lt"/>
            </a:endParaRPr>
          </a:p>
          <a:p>
            <a:pPr algn="l">
              <a:lnSpc>
                <a:spcPct val="80000"/>
              </a:lnSpc>
              <a:tabLst>
                <a:tab pos="229235" algn="l"/>
                <a:tab pos="458470" algn="l"/>
                <a:tab pos="687705" algn="l"/>
                <a:tab pos="916940" algn="l"/>
                <a:tab pos="1146810" algn="l"/>
                <a:tab pos="1376045" algn="l"/>
                <a:tab pos="1605280" algn="l"/>
                <a:tab pos="1834515" algn="l"/>
                <a:tab pos="2063750" algn="l"/>
                <a:tab pos="2293620" algn="l"/>
                <a:tab pos="2522855" algn="l"/>
                <a:tab pos="2752090" algn="l"/>
                <a:tab pos="2981325" algn="l"/>
                <a:tab pos="3210560" algn="l"/>
                <a:tab pos="3440430" algn="l"/>
                <a:tab pos="3669665" algn="l"/>
                <a:tab pos="3898900" algn="l"/>
                <a:tab pos="4128135" algn="l"/>
              </a:tabLst>
            </a:pPr>
            <a:r>
              <a:rPr lang="en-GB" sz="1400" baseline="30000" dirty="0">
                <a:solidFill>
                  <a:srgbClr val="000000"/>
                </a:solidFill>
                <a:latin typeface="+mj-lt"/>
              </a:rPr>
              <a:t>1</a:t>
            </a:r>
            <a:r>
              <a:rPr lang="en-GB" sz="1400" dirty="0">
                <a:solidFill>
                  <a:srgbClr val="000000"/>
                </a:solidFill>
                <a:latin typeface="+mj-lt"/>
              </a:rPr>
              <a:t>Institute of Science and Innovation in Mechanical and Industrial Engineering (INEGI), </a:t>
            </a:r>
            <a:r>
              <a:rPr lang="pt-PT" sz="1400" dirty="0">
                <a:solidFill>
                  <a:srgbClr val="000000"/>
                </a:solidFill>
                <a:latin typeface="+mj-lt"/>
              </a:rPr>
              <a:t>Porto, Portugal</a:t>
            </a:r>
          </a:p>
          <a:p>
            <a:pPr algn="l">
              <a:lnSpc>
                <a:spcPct val="80000"/>
              </a:lnSpc>
              <a:tabLst>
                <a:tab pos="229235" algn="l"/>
                <a:tab pos="458470" algn="l"/>
                <a:tab pos="687705" algn="l"/>
                <a:tab pos="916940" algn="l"/>
                <a:tab pos="1146810" algn="l"/>
                <a:tab pos="1376045" algn="l"/>
                <a:tab pos="1605280" algn="l"/>
                <a:tab pos="1834515" algn="l"/>
                <a:tab pos="2063750" algn="l"/>
                <a:tab pos="2293620" algn="l"/>
                <a:tab pos="2522855" algn="l"/>
                <a:tab pos="2752090" algn="l"/>
                <a:tab pos="2981325" algn="l"/>
                <a:tab pos="3210560" algn="l"/>
                <a:tab pos="3440430" algn="l"/>
                <a:tab pos="3669665" algn="l"/>
                <a:tab pos="3898900" algn="l"/>
                <a:tab pos="4128135" algn="l"/>
              </a:tabLst>
            </a:pPr>
            <a:endParaRPr lang="pt-PT" sz="1400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ct val="80000"/>
              </a:lnSpc>
              <a:tabLst>
                <a:tab pos="229235" algn="l"/>
                <a:tab pos="458470" algn="l"/>
                <a:tab pos="687705" algn="l"/>
                <a:tab pos="916940" algn="l"/>
                <a:tab pos="1146810" algn="l"/>
                <a:tab pos="1376045" algn="l"/>
                <a:tab pos="1605280" algn="l"/>
                <a:tab pos="1834515" algn="l"/>
                <a:tab pos="2063750" algn="l"/>
                <a:tab pos="2293620" algn="l"/>
                <a:tab pos="2522855" algn="l"/>
                <a:tab pos="2752090" algn="l"/>
                <a:tab pos="2981325" algn="l"/>
                <a:tab pos="3210560" algn="l"/>
                <a:tab pos="3440430" algn="l"/>
                <a:tab pos="3669665" algn="l"/>
                <a:tab pos="3898900" algn="l"/>
                <a:tab pos="4128135" algn="l"/>
              </a:tabLst>
            </a:pPr>
            <a:r>
              <a:rPr lang="pt-PT" sz="1400" baseline="30000" dirty="0">
                <a:solidFill>
                  <a:srgbClr val="000000"/>
                </a:solidFill>
                <a:latin typeface="+mj-lt"/>
              </a:rPr>
              <a:t>2</a:t>
            </a:r>
            <a:r>
              <a:rPr lang="pt-PT" sz="1400" dirty="0">
                <a:solidFill>
                  <a:srgbClr val="000000"/>
                </a:solidFill>
                <a:latin typeface="+mj-lt"/>
              </a:rPr>
              <a:t>Departamento de Engenharia Mecânica, Faculdade de Engenharia, Universidade do Porto, Porto, Portugal</a:t>
            </a:r>
          </a:p>
          <a:p>
            <a:pPr algn="l">
              <a:lnSpc>
                <a:spcPct val="80000"/>
              </a:lnSpc>
              <a:tabLst>
                <a:tab pos="229235" algn="l"/>
                <a:tab pos="458470" algn="l"/>
                <a:tab pos="687705" algn="l"/>
                <a:tab pos="916940" algn="l"/>
                <a:tab pos="1146810" algn="l"/>
                <a:tab pos="1376045" algn="l"/>
                <a:tab pos="1605280" algn="l"/>
                <a:tab pos="1834515" algn="l"/>
                <a:tab pos="2063750" algn="l"/>
                <a:tab pos="2293620" algn="l"/>
                <a:tab pos="2522855" algn="l"/>
                <a:tab pos="2752090" algn="l"/>
                <a:tab pos="2981325" algn="l"/>
                <a:tab pos="3210560" algn="l"/>
                <a:tab pos="3440430" algn="l"/>
                <a:tab pos="3669665" algn="l"/>
                <a:tab pos="3898900" algn="l"/>
                <a:tab pos="4128135" algn="l"/>
              </a:tabLst>
            </a:pPr>
            <a:endParaRPr lang="pt-PT" sz="14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5078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H="1">
            <a:off x="539751" y="1025551"/>
            <a:ext cx="4716462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17"/>
          <p:cNvSpPr/>
          <p:nvPr/>
        </p:nvSpPr>
        <p:spPr>
          <a:xfrm>
            <a:off x="535445" y="696307"/>
            <a:ext cx="663907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dirty="0">
                <a:cs typeface="DINNextLTPro"/>
              </a:rPr>
              <a:t>1. Introduction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544046" y="421996"/>
            <a:ext cx="634817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  <a:endParaRPr lang="it-IT" sz="1600" b="1" dirty="0">
              <a:solidFill>
                <a:schemeClr val="tx2"/>
              </a:solidFill>
              <a:cs typeface="DINNextLTPr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0C51CC-EECA-25FD-C60B-44C5D9A5C68A}"/>
              </a:ext>
            </a:extLst>
          </p:cNvPr>
          <p:cNvSpPr txBox="1"/>
          <p:nvPr/>
        </p:nvSpPr>
        <p:spPr>
          <a:xfrm>
            <a:off x="141928" y="1193823"/>
            <a:ext cx="88601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+mj-lt"/>
                <a:cs typeface="Arial" panose="020B0604020202020204" pitchFamily="34" charset="0"/>
              </a:rPr>
              <a:t>Props and demos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D9CB0F-60A6-8878-2DC5-E1AEE88191AC}"/>
              </a:ext>
            </a:extLst>
          </p:cNvPr>
          <p:cNvSpPr txBox="1"/>
          <p:nvPr/>
        </p:nvSpPr>
        <p:spPr>
          <a:xfrm>
            <a:off x="393740" y="1876005"/>
            <a:ext cx="529848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Props and demos should be used often, but not constantly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Select demos and props which are the simplest, most understandable object that represents the concept at hand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However, they should be rememberable and remarkable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Encourage the students to handle them, to test them</a:t>
            </a:r>
          </a:p>
        </p:txBody>
      </p:sp>
      <p:pic>
        <p:nvPicPr>
          <p:cNvPr id="2" name="hookeslaw">
            <a:hlinkClick r:id="" action="ppaction://media"/>
            <a:extLst>
              <a:ext uri="{FF2B5EF4-FFF2-40B4-BE49-F238E27FC236}">
                <a16:creationId xmlns:a16="http://schemas.microsoft.com/office/drawing/2014/main" id="{DF994C73-DD95-4751-FC20-CDA4D7C487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3714" y="1876005"/>
            <a:ext cx="3099021" cy="23242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1E91FB-680B-9D01-ADC9-D877F5266D51}"/>
              </a:ext>
            </a:extLst>
          </p:cNvPr>
          <p:cNvSpPr txBox="1"/>
          <p:nvPr/>
        </p:nvSpPr>
        <p:spPr>
          <a:xfrm>
            <a:off x="5974080" y="4277916"/>
            <a:ext cx="27761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+mj-lt"/>
              </a:rPr>
              <a:t>Prof Walter Lewin (MIT, USA)</a:t>
            </a:r>
          </a:p>
        </p:txBody>
      </p:sp>
    </p:spTree>
    <p:extLst>
      <p:ext uri="{BB962C8B-B14F-4D97-AF65-F5344CB8AC3E}">
        <p14:creationId xmlns:p14="http://schemas.microsoft.com/office/powerpoint/2010/main" val="27673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02E2C2-741C-8A44-54D5-E60E85568BF6}"/>
              </a:ext>
            </a:extLst>
          </p:cNvPr>
          <p:cNvSpPr txBox="1"/>
          <p:nvPr/>
        </p:nvSpPr>
        <p:spPr>
          <a:xfrm>
            <a:off x="368307" y="2200950"/>
            <a:ext cx="8407385" cy="12208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800" b="1" dirty="0">
                <a:solidFill>
                  <a:schemeClr val="tx2"/>
                </a:solidFill>
                <a:cs typeface="DINNextLTPro"/>
              </a:rPr>
              <a:t>2. </a:t>
            </a:r>
            <a:r>
              <a:rPr lang="en-GB" sz="2800" b="1" dirty="0">
                <a:solidFill>
                  <a:schemeClr val="tx2"/>
                </a:solidFill>
                <a:cs typeface="DINNextLTPro"/>
              </a:rPr>
              <a:t>Methodology</a:t>
            </a:r>
            <a:endParaRPr lang="en-GB" sz="2800" b="1" dirty="0">
              <a:solidFill>
                <a:srgbClr val="961F30"/>
              </a:solidFill>
              <a:cs typeface="DINNextLTPro"/>
            </a:endParaRP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chemeClr val="tx2"/>
              </a:solidFill>
              <a:cs typeface="DINNextLTPr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909A50-C7C1-76B0-9FE5-F677F7BBDCA9}"/>
              </a:ext>
            </a:extLst>
          </p:cNvPr>
          <p:cNvSpPr txBox="1"/>
          <p:nvPr/>
        </p:nvSpPr>
        <p:spPr>
          <a:xfrm>
            <a:off x="368307" y="210225"/>
            <a:ext cx="8407385" cy="1333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</a:p>
          <a:p>
            <a:pPr>
              <a:lnSpc>
                <a:spcPct val="150000"/>
              </a:lnSpc>
            </a:pPr>
            <a:endParaRPr lang="en-GB" sz="2000" b="1" dirty="0">
              <a:solidFill>
                <a:srgbClr val="961F30"/>
              </a:solidFill>
              <a:cs typeface="DINNextLTPro"/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chemeClr val="tx2"/>
              </a:solidFill>
              <a:cs typeface="DINNextLTPro"/>
            </a:endParaRPr>
          </a:p>
        </p:txBody>
      </p:sp>
    </p:spTree>
    <p:extLst>
      <p:ext uri="{BB962C8B-B14F-4D97-AF65-F5344CB8AC3E}">
        <p14:creationId xmlns:p14="http://schemas.microsoft.com/office/powerpoint/2010/main" val="3568956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H="1">
            <a:off x="539751" y="1025551"/>
            <a:ext cx="4716462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17"/>
          <p:cNvSpPr/>
          <p:nvPr/>
        </p:nvSpPr>
        <p:spPr>
          <a:xfrm>
            <a:off x="535445" y="696307"/>
            <a:ext cx="663907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dirty="0">
                <a:cs typeface="DINNextLTPro"/>
              </a:rPr>
              <a:t>2. Methodology 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544046" y="421996"/>
            <a:ext cx="634817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  <a:endParaRPr lang="it-IT" sz="1600" b="1" dirty="0">
              <a:solidFill>
                <a:schemeClr val="tx2"/>
              </a:solidFill>
              <a:cs typeface="DINNextLTPr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64969B-47E6-8EB0-18C5-209875EE7601}"/>
              </a:ext>
            </a:extLst>
          </p:cNvPr>
          <p:cNvSpPr txBox="1"/>
          <p:nvPr/>
        </p:nvSpPr>
        <p:spPr>
          <a:xfrm>
            <a:off x="555954" y="3168441"/>
            <a:ext cx="600534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+mj-lt"/>
              </a:rPr>
              <a:t>3.</a:t>
            </a:r>
            <a:r>
              <a:rPr lang="en-GB" sz="2000" dirty="0">
                <a:latin typeface="+mj-lt"/>
              </a:rPr>
              <a:t> </a:t>
            </a:r>
            <a:r>
              <a:rPr lang="en-GB" dirty="0">
                <a:latin typeface="+mj-lt"/>
              </a:rPr>
              <a:t>Prepare a practical guide to support other teachers undertaking in similar activities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082296-68BC-DBB8-94B6-9E107B6BF896}"/>
              </a:ext>
            </a:extLst>
          </p:cNvPr>
          <p:cNvSpPr txBox="1"/>
          <p:nvPr/>
        </p:nvSpPr>
        <p:spPr>
          <a:xfrm>
            <a:off x="544046" y="1223909"/>
            <a:ext cx="634817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+mj-lt"/>
              </a:rPr>
              <a:t>1.</a:t>
            </a:r>
            <a:r>
              <a:rPr lang="en-GB" sz="1600" dirty="0">
                <a:latin typeface="+mj-lt"/>
              </a:rPr>
              <a:t> </a:t>
            </a:r>
            <a:r>
              <a:rPr lang="en-GB" dirty="0">
                <a:latin typeface="+mj-lt"/>
              </a:rPr>
              <a:t>Analyse the knowledge that should be conveyed to the students and modify the classes to improve communication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03824B-D662-ED3D-5219-8EF393AA7D89}"/>
              </a:ext>
            </a:extLst>
          </p:cNvPr>
          <p:cNvSpPr txBox="1"/>
          <p:nvPr/>
        </p:nvSpPr>
        <p:spPr>
          <a:xfrm>
            <a:off x="2757652" y="217978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+mj-lt"/>
              </a:rPr>
              <a:t>2.</a:t>
            </a:r>
            <a:r>
              <a:rPr lang="en-GB" dirty="0">
                <a:latin typeface="+mj-lt"/>
              </a:rPr>
              <a:t> Create support material and demos to enrich the classes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02F215D-F131-36E5-C3E8-77B7AD96C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183" y="1025551"/>
            <a:ext cx="988029" cy="98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My Props Svg Png Icon Free Download (#189368) - OnlineWebFonts.COM">
            <a:extLst>
              <a:ext uri="{FF2B5EF4-FFF2-40B4-BE49-F238E27FC236}">
                <a16:creationId xmlns:a16="http://schemas.microsoft.com/office/drawing/2014/main" id="{7B294289-F084-E7B5-735C-F9D6A0408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479" y="2144905"/>
            <a:ext cx="742235" cy="85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Manual do usuário Ícone - Download Grátis, PNG e Vetores">
            <a:extLst>
              <a:ext uri="{FF2B5EF4-FFF2-40B4-BE49-F238E27FC236}">
                <a16:creationId xmlns:a16="http://schemas.microsoft.com/office/drawing/2014/main" id="{B57360E1-9B54-521B-E10B-5AE4BFAAB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183" y="3069163"/>
            <a:ext cx="850428" cy="85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7E8971-6E8A-93F2-ECF2-5656BC5348C0}"/>
              </a:ext>
            </a:extLst>
          </p:cNvPr>
          <p:cNvSpPr txBox="1"/>
          <p:nvPr/>
        </p:nvSpPr>
        <p:spPr>
          <a:xfrm>
            <a:off x="2253539" y="4174867"/>
            <a:ext cx="600534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+mj-lt"/>
              </a:rPr>
              <a:t>4.</a:t>
            </a:r>
            <a:r>
              <a:rPr lang="en-GB" sz="2000" dirty="0">
                <a:latin typeface="+mj-lt"/>
              </a:rPr>
              <a:t> </a:t>
            </a:r>
            <a:r>
              <a:rPr lang="en-GB" dirty="0">
                <a:latin typeface="+mj-lt"/>
              </a:rPr>
              <a:t>Assess the impact of these activities through interviews and surveys</a:t>
            </a:r>
          </a:p>
        </p:txBody>
      </p:sp>
      <p:pic>
        <p:nvPicPr>
          <p:cNvPr id="1026" name="Picture 2" descr="Questionnaire icon | eFileCabinet">
            <a:extLst>
              <a:ext uri="{FF2B5EF4-FFF2-40B4-BE49-F238E27FC236}">
                <a16:creationId xmlns:a16="http://schemas.microsoft.com/office/drawing/2014/main" id="{5CAC50BB-2794-4CBE-16F0-047FDFC0A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14" y="4036635"/>
            <a:ext cx="822424" cy="82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355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02E2C2-741C-8A44-54D5-E60E85568BF6}"/>
              </a:ext>
            </a:extLst>
          </p:cNvPr>
          <p:cNvSpPr txBox="1"/>
          <p:nvPr/>
        </p:nvSpPr>
        <p:spPr>
          <a:xfrm>
            <a:off x="368307" y="2200950"/>
            <a:ext cx="8407385" cy="12208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800" b="1" dirty="0">
                <a:solidFill>
                  <a:schemeClr val="tx2"/>
                </a:solidFill>
                <a:cs typeface="DINNextLTPro"/>
              </a:rPr>
              <a:t>3. </a:t>
            </a:r>
            <a:r>
              <a:rPr lang="en-GB" sz="2800" b="1" dirty="0">
                <a:solidFill>
                  <a:schemeClr val="tx2"/>
                </a:solidFill>
                <a:cs typeface="DINNextLTPro"/>
              </a:rPr>
              <a:t>Implementation</a:t>
            </a:r>
            <a:endParaRPr lang="en-GB" sz="2800" b="1" dirty="0">
              <a:solidFill>
                <a:srgbClr val="961F30"/>
              </a:solidFill>
              <a:cs typeface="DINNextLTPro"/>
            </a:endParaRP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chemeClr val="tx2"/>
              </a:solidFill>
              <a:cs typeface="DINNextLTPr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909A50-C7C1-76B0-9FE5-F677F7BBDCA9}"/>
              </a:ext>
            </a:extLst>
          </p:cNvPr>
          <p:cNvSpPr txBox="1"/>
          <p:nvPr/>
        </p:nvSpPr>
        <p:spPr>
          <a:xfrm>
            <a:off x="368307" y="210225"/>
            <a:ext cx="8407385" cy="1333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</a:p>
          <a:p>
            <a:pPr>
              <a:lnSpc>
                <a:spcPct val="150000"/>
              </a:lnSpc>
            </a:pPr>
            <a:endParaRPr lang="en-GB" sz="2000" b="1" dirty="0">
              <a:solidFill>
                <a:srgbClr val="961F30"/>
              </a:solidFill>
              <a:cs typeface="DINNextLTPro"/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chemeClr val="tx2"/>
              </a:solidFill>
              <a:cs typeface="DINNextLTPro"/>
            </a:endParaRPr>
          </a:p>
        </p:txBody>
      </p:sp>
    </p:spTree>
    <p:extLst>
      <p:ext uri="{BB962C8B-B14F-4D97-AF65-F5344CB8AC3E}">
        <p14:creationId xmlns:p14="http://schemas.microsoft.com/office/powerpoint/2010/main" val="1626685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omposite materials in Boeing 787 [2] | Download Scientific Diagram">
            <a:extLst>
              <a:ext uri="{FF2B5EF4-FFF2-40B4-BE49-F238E27FC236}">
                <a16:creationId xmlns:a16="http://schemas.microsoft.com/office/drawing/2014/main" id="{9E4AC91D-C97A-A08C-5D1E-6273D53B7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09" y="1139352"/>
            <a:ext cx="3600371" cy="214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H="1">
            <a:off x="539751" y="1025551"/>
            <a:ext cx="4716462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17"/>
          <p:cNvSpPr/>
          <p:nvPr/>
        </p:nvSpPr>
        <p:spPr>
          <a:xfrm>
            <a:off x="535445" y="696307"/>
            <a:ext cx="663907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dirty="0">
                <a:cs typeface="DINNextLTPro"/>
              </a:rPr>
              <a:t>3. Implementation – Course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544046" y="421996"/>
            <a:ext cx="634817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  <a:endParaRPr lang="it-IT" sz="1600" b="1" dirty="0">
              <a:solidFill>
                <a:schemeClr val="tx2"/>
              </a:solidFill>
              <a:cs typeface="DINNextLTPr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7545D6-84A2-2988-3D39-F057F30F9659}"/>
              </a:ext>
            </a:extLst>
          </p:cNvPr>
          <p:cNvSpPr txBox="1"/>
          <p:nvPr/>
        </p:nvSpPr>
        <p:spPr>
          <a:xfrm>
            <a:off x="769566" y="1055835"/>
            <a:ext cx="31408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+mj-lt"/>
              </a:rPr>
              <a:t>Target course: “Materials”</a:t>
            </a:r>
            <a:endParaRPr lang="en-GB" b="1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48A7CC-2689-C0B6-B57D-95F7A23EBB8F}"/>
              </a:ext>
            </a:extLst>
          </p:cNvPr>
          <p:cNvSpPr/>
          <p:nvPr/>
        </p:nvSpPr>
        <p:spPr>
          <a:xfrm>
            <a:off x="360000" y="1080000"/>
            <a:ext cx="3960000" cy="3910316"/>
          </a:xfrm>
          <a:prstGeom prst="rect">
            <a:avLst/>
          </a:prstGeom>
          <a:noFill/>
          <a:ln>
            <a:solidFill>
              <a:srgbClr val="961F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1F006C-38AF-1A02-841A-DD02A9499CE5}"/>
              </a:ext>
            </a:extLst>
          </p:cNvPr>
          <p:cNvCxnSpPr>
            <a:cxnSpLocks/>
          </p:cNvCxnSpPr>
          <p:nvPr/>
        </p:nvCxnSpPr>
        <p:spPr>
          <a:xfrm>
            <a:off x="793246" y="2062859"/>
            <a:ext cx="3140868" cy="0"/>
          </a:xfrm>
          <a:prstGeom prst="line">
            <a:avLst/>
          </a:prstGeom>
          <a:ln w="12700">
            <a:solidFill>
              <a:srgbClr val="AE556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08586E2-172B-5E7D-D4EA-09E4B68BA997}"/>
              </a:ext>
            </a:extLst>
          </p:cNvPr>
          <p:cNvSpPr txBox="1"/>
          <p:nvPr/>
        </p:nvSpPr>
        <p:spPr>
          <a:xfrm>
            <a:off x="469081" y="2124555"/>
            <a:ext cx="374183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Acquisition of knowledge about the mechanical behavior of materials and about the main groups of materials</a:t>
            </a:r>
            <a:endParaRPr lang="pt-PT" sz="1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Presentation of concepts and basic general information, examples and typical cases of materials and their applications.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Demonstration of tests for material characterization in laboratory and study visits.</a:t>
            </a:r>
            <a:endParaRPr lang="pt-PT" sz="14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62413F-87F0-FECB-03E4-59290AD3DC9F}"/>
              </a:ext>
            </a:extLst>
          </p:cNvPr>
          <p:cNvSpPr txBox="1"/>
          <p:nvPr/>
        </p:nvSpPr>
        <p:spPr>
          <a:xfrm>
            <a:off x="749920" y="1494959"/>
            <a:ext cx="31801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1</a:t>
            </a:r>
            <a:r>
              <a:rPr lang="en-GB" sz="1200" baseline="30000" dirty="0">
                <a:latin typeface="+mj-lt"/>
              </a:rPr>
              <a:t>st</a:t>
            </a:r>
            <a:r>
              <a:rPr lang="en-GB" sz="1200" dirty="0">
                <a:latin typeface="+mj-lt"/>
              </a:rPr>
              <a:t> year of the Bachelor in Management and Industrial Engineering</a:t>
            </a:r>
          </a:p>
        </p:txBody>
      </p:sp>
      <p:pic>
        <p:nvPicPr>
          <p:cNvPr id="2050" name="Picture 2" descr="Color Metallography">
            <a:extLst>
              <a:ext uri="{FF2B5EF4-FFF2-40B4-BE49-F238E27FC236}">
                <a16:creationId xmlns:a16="http://schemas.microsoft.com/office/drawing/2014/main" id="{C7641D35-B8B7-D5D9-4B18-EF9761F4A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222" y="3377348"/>
            <a:ext cx="1847652" cy="14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ensile test - Hill Engineering">
            <a:extLst>
              <a:ext uri="{FF2B5EF4-FFF2-40B4-BE49-F238E27FC236}">
                <a16:creationId xmlns:a16="http://schemas.microsoft.com/office/drawing/2014/main" id="{D2B19A5A-4675-1F3B-2CB2-DA2884591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556" y="3437088"/>
            <a:ext cx="2222717" cy="148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838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H="1">
            <a:off x="539751" y="1025551"/>
            <a:ext cx="4716462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17"/>
          <p:cNvSpPr/>
          <p:nvPr/>
        </p:nvSpPr>
        <p:spPr>
          <a:xfrm>
            <a:off x="535445" y="696307"/>
            <a:ext cx="663907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dirty="0">
                <a:cs typeface="DINNextLTPro"/>
              </a:rPr>
              <a:t>3. Implementation – Communication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544046" y="421996"/>
            <a:ext cx="634817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  <a:endParaRPr lang="it-IT" sz="1600" b="1" dirty="0">
              <a:solidFill>
                <a:schemeClr val="tx2"/>
              </a:solidFill>
              <a:cs typeface="DINNextLTPro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D2518CE-BF3D-2891-5DAE-D3EFAE70368E}"/>
              </a:ext>
            </a:extLst>
          </p:cNvPr>
          <p:cNvGrpSpPr/>
          <p:nvPr/>
        </p:nvGrpSpPr>
        <p:grpSpPr>
          <a:xfrm>
            <a:off x="860474" y="1509209"/>
            <a:ext cx="7423052" cy="3321535"/>
            <a:chOff x="549224" y="1631129"/>
            <a:chExt cx="7423052" cy="332153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0519299-01A7-A88C-1220-61B206F1A1BD}"/>
                </a:ext>
              </a:extLst>
            </p:cNvPr>
            <p:cNvGrpSpPr/>
            <p:nvPr/>
          </p:nvGrpSpPr>
          <p:grpSpPr>
            <a:xfrm>
              <a:off x="549224" y="1631129"/>
              <a:ext cx="3363738" cy="3321535"/>
              <a:chOff x="549224" y="1631129"/>
              <a:chExt cx="3363738" cy="3321535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72C94D-3285-D3B6-279B-D38B3E278DE0}"/>
                  </a:ext>
                </a:extLst>
              </p:cNvPr>
              <p:cNvSpPr txBox="1"/>
              <p:nvPr/>
            </p:nvSpPr>
            <p:spPr>
              <a:xfrm>
                <a:off x="1464697" y="3107230"/>
                <a:ext cx="15327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/>
                  <a:t>Live classes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71F5E1E-4041-B741-B9F0-7293F94ED557}"/>
                  </a:ext>
                </a:extLst>
              </p:cNvPr>
              <p:cNvSpPr/>
              <p:nvPr/>
            </p:nvSpPr>
            <p:spPr>
              <a:xfrm>
                <a:off x="549224" y="1631129"/>
                <a:ext cx="3363738" cy="3321535"/>
              </a:xfrm>
              <a:prstGeom prst="rect">
                <a:avLst/>
              </a:prstGeom>
              <a:noFill/>
              <a:ln>
                <a:solidFill>
                  <a:srgbClr val="961F3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B7BE580-AC1F-4E1B-FDA4-9F9438A314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0659" y="2146679"/>
                <a:ext cx="3140868" cy="0"/>
              </a:xfrm>
              <a:prstGeom prst="line">
                <a:avLst/>
              </a:prstGeom>
              <a:ln w="12700">
                <a:solidFill>
                  <a:srgbClr val="AE556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4C396D6-47A6-4008-0D70-0ABE46D9D683}"/>
                  </a:ext>
                </a:extLst>
              </p:cNvPr>
              <p:cNvSpPr txBox="1"/>
              <p:nvPr/>
            </p:nvSpPr>
            <p:spPr>
              <a:xfrm>
                <a:off x="692050" y="1730945"/>
                <a:ext cx="30780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/>
                  <a:t>Theoretical-practical classes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8465CD-51D7-5E1F-EAE0-40B65849E21D}"/>
                </a:ext>
              </a:extLst>
            </p:cNvPr>
            <p:cNvGrpSpPr/>
            <p:nvPr/>
          </p:nvGrpSpPr>
          <p:grpSpPr>
            <a:xfrm>
              <a:off x="4608538" y="1631129"/>
              <a:ext cx="3363738" cy="3321535"/>
              <a:chOff x="4608538" y="1631129"/>
              <a:chExt cx="3363738" cy="3321535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E24FC74-93E0-7931-0A39-84D34854DBD8}"/>
                  </a:ext>
                </a:extLst>
              </p:cNvPr>
              <p:cNvSpPr txBox="1"/>
              <p:nvPr/>
            </p:nvSpPr>
            <p:spPr>
              <a:xfrm>
                <a:off x="5298790" y="3162300"/>
                <a:ext cx="19832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/>
                  <a:t>Exercise solving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8B086B2-3F9E-7DA8-49F6-A1DE80909158}"/>
                  </a:ext>
                </a:extLst>
              </p:cNvPr>
              <p:cNvSpPr/>
              <p:nvPr/>
            </p:nvSpPr>
            <p:spPr>
              <a:xfrm>
                <a:off x="4608538" y="1631129"/>
                <a:ext cx="3363738" cy="3321535"/>
              </a:xfrm>
              <a:prstGeom prst="rect">
                <a:avLst/>
              </a:prstGeom>
              <a:noFill/>
              <a:ln>
                <a:solidFill>
                  <a:srgbClr val="961F3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8AB6814-9EFA-F14F-E51C-8113188D7C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9973" y="2146679"/>
                <a:ext cx="3140868" cy="0"/>
              </a:xfrm>
              <a:prstGeom prst="line">
                <a:avLst/>
              </a:prstGeom>
              <a:ln w="12700">
                <a:solidFill>
                  <a:srgbClr val="AE556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6D181A-A2C9-4D7E-A4CE-BEB429F30BB7}"/>
                  </a:ext>
                </a:extLst>
              </p:cNvPr>
              <p:cNvSpPr txBox="1"/>
              <p:nvPr/>
            </p:nvSpPr>
            <p:spPr>
              <a:xfrm>
                <a:off x="5473517" y="1711153"/>
                <a:ext cx="18662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/>
                  <a:t>Practical classes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4FB2632-9E6B-1353-9A5F-799E3838A33D}"/>
              </a:ext>
            </a:extLst>
          </p:cNvPr>
          <p:cNvSpPr txBox="1"/>
          <p:nvPr/>
        </p:nvSpPr>
        <p:spPr>
          <a:xfrm>
            <a:off x="274320" y="1097721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/>
              <a:t>Before</a:t>
            </a:r>
            <a:r>
              <a:rPr lang="pt-PT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89095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H="1">
            <a:off x="539751" y="1025551"/>
            <a:ext cx="4716462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17"/>
          <p:cNvSpPr/>
          <p:nvPr/>
        </p:nvSpPr>
        <p:spPr>
          <a:xfrm>
            <a:off x="535445" y="696307"/>
            <a:ext cx="663907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dirty="0">
                <a:cs typeface="DINNextLTPro"/>
              </a:rPr>
              <a:t>3. Implementation – Communication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544046" y="421996"/>
            <a:ext cx="634817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  <a:endParaRPr lang="it-IT" sz="1600" b="1" dirty="0">
              <a:solidFill>
                <a:schemeClr val="tx2"/>
              </a:solidFill>
              <a:cs typeface="DINNextLTPro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D2518CE-BF3D-2891-5DAE-D3EFAE70368E}"/>
              </a:ext>
            </a:extLst>
          </p:cNvPr>
          <p:cNvGrpSpPr/>
          <p:nvPr/>
        </p:nvGrpSpPr>
        <p:grpSpPr>
          <a:xfrm>
            <a:off x="860474" y="1509209"/>
            <a:ext cx="7423052" cy="3321535"/>
            <a:chOff x="549224" y="1631129"/>
            <a:chExt cx="7423052" cy="332153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0519299-01A7-A88C-1220-61B206F1A1BD}"/>
                </a:ext>
              </a:extLst>
            </p:cNvPr>
            <p:cNvGrpSpPr/>
            <p:nvPr/>
          </p:nvGrpSpPr>
          <p:grpSpPr>
            <a:xfrm>
              <a:off x="549224" y="1631129"/>
              <a:ext cx="3363738" cy="3321535"/>
              <a:chOff x="549224" y="1631129"/>
              <a:chExt cx="3363738" cy="3321535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5D2D22-E494-4348-2E54-E1AAFCB5DB2E}"/>
                  </a:ext>
                </a:extLst>
              </p:cNvPr>
              <p:cNvSpPr txBox="1"/>
              <p:nvPr/>
            </p:nvSpPr>
            <p:spPr>
              <a:xfrm>
                <a:off x="946125" y="3122187"/>
                <a:ext cx="25699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chemeClr val="accent3"/>
                    </a:solidFill>
                  </a:rPr>
                  <a:t>Pre-recorded classes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72C94D-3285-D3B6-279B-D38B3E278DE0}"/>
                  </a:ext>
                </a:extLst>
              </p:cNvPr>
              <p:cNvSpPr txBox="1"/>
              <p:nvPr/>
            </p:nvSpPr>
            <p:spPr>
              <a:xfrm>
                <a:off x="1464697" y="2482334"/>
                <a:ext cx="15327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/>
                  <a:t>Live classes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96CEDC-691B-50E7-0146-DFB311C51FBC}"/>
                  </a:ext>
                </a:extLst>
              </p:cNvPr>
              <p:cNvSpPr txBox="1"/>
              <p:nvPr/>
            </p:nvSpPr>
            <p:spPr>
              <a:xfrm>
                <a:off x="1337259" y="4126932"/>
                <a:ext cx="17876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chemeClr val="accent3"/>
                    </a:solidFill>
                  </a:rPr>
                  <a:t>Masterclasses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71F5E1E-4041-B741-B9F0-7293F94ED557}"/>
                  </a:ext>
                </a:extLst>
              </p:cNvPr>
              <p:cNvSpPr/>
              <p:nvPr/>
            </p:nvSpPr>
            <p:spPr>
              <a:xfrm>
                <a:off x="549224" y="1631129"/>
                <a:ext cx="3363738" cy="3321535"/>
              </a:xfrm>
              <a:prstGeom prst="rect">
                <a:avLst/>
              </a:prstGeom>
              <a:noFill/>
              <a:ln>
                <a:solidFill>
                  <a:srgbClr val="961F3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B7BE580-AC1F-4E1B-FDA4-9F9438A314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0659" y="2146679"/>
                <a:ext cx="3140868" cy="0"/>
              </a:xfrm>
              <a:prstGeom prst="line">
                <a:avLst/>
              </a:prstGeom>
              <a:ln w="12700">
                <a:solidFill>
                  <a:srgbClr val="AE556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4C396D6-47A6-4008-0D70-0ABE46D9D683}"/>
                  </a:ext>
                </a:extLst>
              </p:cNvPr>
              <p:cNvSpPr txBox="1"/>
              <p:nvPr/>
            </p:nvSpPr>
            <p:spPr>
              <a:xfrm>
                <a:off x="692050" y="1730945"/>
                <a:ext cx="30780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/>
                  <a:t>Theoretical-practical classes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8465CD-51D7-5E1F-EAE0-40B65849E21D}"/>
                </a:ext>
              </a:extLst>
            </p:cNvPr>
            <p:cNvGrpSpPr/>
            <p:nvPr/>
          </p:nvGrpSpPr>
          <p:grpSpPr>
            <a:xfrm>
              <a:off x="4608538" y="1631129"/>
              <a:ext cx="3363738" cy="3321535"/>
              <a:chOff x="4608538" y="1631129"/>
              <a:chExt cx="3363738" cy="3321535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F3AAD4D-4657-EAFA-842B-809EA2262ED5}"/>
                  </a:ext>
                </a:extLst>
              </p:cNvPr>
              <p:cNvSpPr txBox="1"/>
              <p:nvPr/>
            </p:nvSpPr>
            <p:spPr>
              <a:xfrm>
                <a:off x="4942924" y="3756463"/>
                <a:ext cx="26035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chemeClr val="accent3"/>
                    </a:solidFill>
                  </a:rPr>
                  <a:t>Laboratorial activities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E24FC74-93E0-7931-0A39-84D34854DBD8}"/>
                  </a:ext>
                </a:extLst>
              </p:cNvPr>
              <p:cNvSpPr txBox="1"/>
              <p:nvPr/>
            </p:nvSpPr>
            <p:spPr>
              <a:xfrm>
                <a:off x="5253104" y="2977634"/>
                <a:ext cx="19832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/>
                  <a:t>Exercise solving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8B086B2-3F9E-7DA8-49F6-A1DE80909158}"/>
                  </a:ext>
                </a:extLst>
              </p:cNvPr>
              <p:cNvSpPr/>
              <p:nvPr/>
            </p:nvSpPr>
            <p:spPr>
              <a:xfrm>
                <a:off x="4608538" y="1631129"/>
                <a:ext cx="3363738" cy="3321535"/>
              </a:xfrm>
              <a:prstGeom prst="rect">
                <a:avLst/>
              </a:prstGeom>
              <a:noFill/>
              <a:ln>
                <a:solidFill>
                  <a:srgbClr val="961F3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8AB6814-9EFA-F14F-E51C-8113188D7C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9973" y="2146679"/>
                <a:ext cx="3140868" cy="0"/>
              </a:xfrm>
              <a:prstGeom prst="line">
                <a:avLst/>
              </a:prstGeom>
              <a:ln w="12700">
                <a:solidFill>
                  <a:srgbClr val="AE556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6D181A-A2C9-4D7E-A4CE-BEB429F30BB7}"/>
                  </a:ext>
                </a:extLst>
              </p:cNvPr>
              <p:cNvSpPr txBox="1"/>
              <p:nvPr/>
            </p:nvSpPr>
            <p:spPr>
              <a:xfrm>
                <a:off x="5473517" y="1711153"/>
                <a:ext cx="18662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/>
                  <a:t>Practical classes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3AA72EE-206F-923C-F68F-A15B253E8ED3}"/>
              </a:ext>
            </a:extLst>
          </p:cNvPr>
          <p:cNvSpPr txBox="1"/>
          <p:nvPr/>
        </p:nvSpPr>
        <p:spPr>
          <a:xfrm>
            <a:off x="274320" y="1097721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/>
              <a:t>After</a:t>
            </a:r>
            <a:r>
              <a:rPr lang="pt-PT" dirty="0"/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3F0E3D-D516-AF61-DF09-E3B3A39EE018}"/>
              </a:ext>
            </a:extLst>
          </p:cNvPr>
          <p:cNvSpPr txBox="1"/>
          <p:nvPr/>
        </p:nvSpPr>
        <p:spPr>
          <a:xfrm>
            <a:off x="2066891" y="3502639"/>
            <a:ext cx="950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3"/>
                </a:solidFill>
              </a:rPr>
              <a:t>Demos</a:t>
            </a:r>
          </a:p>
        </p:txBody>
      </p:sp>
    </p:spTree>
    <p:extLst>
      <p:ext uri="{BB962C8B-B14F-4D97-AF65-F5344CB8AC3E}">
        <p14:creationId xmlns:p14="http://schemas.microsoft.com/office/powerpoint/2010/main" val="787961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H="1">
            <a:off x="539751" y="1025551"/>
            <a:ext cx="4716462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17"/>
          <p:cNvSpPr/>
          <p:nvPr/>
        </p:nvSpPr>
        <p:spPr>
          <a:xfrm>
            <a:off x="535445" y="696307"/>
            <a:ext cx="663907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dirty="0">
                <a:cs typeface="DINNextLTPro"/>
              </a:rPr>
              <a:t>3. Implementation – Support material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544046" y="421996"/>
            <a:ext cx="634817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  <a:endParaRPr lang="it-IT" sz="1600" b="1" dirty="0">
              <a:solidFill>
                <a:schemeClr val="tx2"/>
              </a:solidFill>
              <a:cs typeface="DINNextLTPr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D76FA-F82A-C9D1-2971-49564387FF9F}"/>
              </a:ext>
            </a:extLst>
          </p:cNvPr>
          <p:cNvSpPr txBox="1"/>
          <p:nvPr/>
        </p:nvSpPr>
        <p:spPr>
          <a:xfrm>
            <a:off x="274320" y="1653023"/>
            <a:ext cx="4297680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Easily accessible resource for conveying the “knowledge heavy” portions of syllabus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Free the live classes from the pressure of delivering all this information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36B8B2-213A-E754-1992-1C9C0EB01EB5}"/>
              </a:ext>
            </a:extLst>
          </p:cNvPr>
          <p:cNvSpPr txBox="1"/>
          <p:nvPr/>
        </p:nvSpPr>
        <p:spPr>
          <a:xfrm>
            <a:off x="274320" y="1097721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Pre-recorded classes</a:t>
            </a:r>
          </a:p>
        </p:txBody>
      </p:sp>
      <p:pic>
        <p:nvPicPr>
          <p:cNvPr id="3" name="Deformacao plastica Parte 1">
            <a:hlinkClick r:id="" action="ppaction://media"/>
            <a:extLst>
              <a:ext uri="{FF2B5EF4-FFF2-40B4-BE49-F238E27FC236}">
                <a16:creationId xmlns:a16="http://schemas.microsoft.com/office/drawing/2014/main" id="{EF5A212A-77FE-4EBD-42C0-241C145047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7793" y="1467053"/>
            <a:ext cx="4501887" cy="283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1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H="1">
            <a:off x="539751" y="1025551"/>
            <a:ext cx="4716462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17"/>
          <p:cNvSpPr/>
          <p:nvPr/>
        </p:nvSpPr>
        <p:spPr>
          <a:xfrm>
            <a:off x="535445" y="696307"/>
            <a:ext cx="663907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dirty="0">
                <a:cs typeface="DINNextLTPro"/>
              </a:rPr>
              <a:t>3. Implementation – Support material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544046" y="421996"/>
            <a:ext cx="634817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  <a:endParaRPr lang="it-IT" sz="1600" b="1" dirty="0">
              <a:solidFill>
                <a:schemeClr val="tx2"/>
              </a:solidFill>
              <a:cs typeface="DINNextLTPr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C023EE-DA44-5AEA-A0FD-9BDAE06AF40B}"/>
              </a:ext>
            </a:extLst>
          </p:cNvPr>
          <p:cNvSpPr txBox="1"/>
          <p:nvPr/>
        </p:nvSpPr>
        <p:spPr>
          <a:xfrm>
            <a:off x="274320" y="1867306"/>
            <a:ext cx="3505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Allow for hands-on learning with easy to understand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Well-thought laboratorial demonstrations permit the quick memorization of key principles and findings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77886-EAD9-11FF-6CB7-97FA6DF827B9}"/>
              </a:ext>
            </a:extLst>
          </p:cNvPr>
          <p:cNvSpPr txBox="1"/>
          <p:nvPr/>
        </p:nvSpPr>
        <p:spPr>
          <a:xfrm>
            <a:off x="274320" y="1097721"/>
            <a:ext cx="319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Laboratorial demos and props</a:t>
            </a:r>
          </a:p>
        </p:txBody>
      </p:sp>
      <p:pic>
        <p:nvPicPr>
          <p:cNvPr id="6" name="DSC_0001">
            <a:hlinkClick r:id="" action="ppaction://media"/>
            <a:extLst>
              <a:ext uri="{FF2B5EF4-FFF2-40B4-BE49-F238E27FC236}">
                <a16:creationId xmlns:a16="http://schemas.microsoft.com/office/drawing/2014/main" id="{9AF0A6FE-8CFC-EB21-F953-76112A3FE4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6240" y="1735593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8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H="1">
            <a:off x="539751" y="1025551"/>
            <a:ext cx="4716462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17"/>
          <p:cNvSpPr/>
          <p:nvPr/>
        </p:nvSpPr>
        <p:spPr>
          <a:xfrm>
            <a:off x="535445" y="696307"/>
            <a:ext cx="663907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dirty="0">
                <a:cs typeface="DINNextLTPro"/>
              </a:rPr>
              <a:t>3. Implementation – Communication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544046" y="421996"/>
            <a:ext cx="634817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  <a:endParaRPr lang="it-IT" sz="1600" b="1" dirty="0">
              <a:solidFill>
                <a:schemeClr val="tx2"/>
              </a:solidFill>
              <a:cs typeface="DINNextLTPr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D33257-66F5-5C76-A7E4-E4A5AE295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05" b="19939"/>
          <a:stretch/>
        </p:blipFill>
        <p:spPr>
          <a:xfrm>
            <a:off x="5070190" y="3136581"/>
            <a:ext cx="2809401" cy="15140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FD76FA-F82A-C9D1-2971-49564387FF9F}"/>
              </a:ext>
            </a:extLst>
          </p:cNvPr>
          <p:cNvSpPr txBox="1"/>
          <p:nvPr/>
        </p:nvSpPr>
        <p:spPr>
          <a:xfrm>
            <a:off x="335280" y="1968843"/>
            <a:ext cx="38176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Industry experts and leaders (SEG, NELO, CELOPLAS, etc.) called to provide their hands-on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Effort is made to relate this experience with the course syllabus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36B8B2-213A-E754-1992-1C9C0EB01EB5}"/>
              </a:ext>
            </a:extLst>
          </p:cNvPr>
          <p:cNvSpPr txBox="1"/>
          <p:nvPr/>
        </p:nvSpPr>
        <p:spPr>
          <a:xfrm>
            <a:off x="274320" y="1097721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Masterclasses</a:t>
            </a:r>
          </a:p>
        </p:txBody>
      </p:sp>
      <p:pic>
        <p:nvPicPr>
          <p:cNvPr id="5" name="Picture 4" descr="A picture containing text, indoor, light&#10;&#10;Description automatically generated">
            <a:extLst>
              <a:ext uri="{FF2B5EF4-FFF2-40B4-BE49-F238E27FC236}">
                <a16:creationId xmlns:a16="http://schemas.microsoft.com/office/drawing/2014/main" id="{E5A09D81-6E26-C83F-579F-709F76A365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52" t="5324" r="10377" b="4491"/>
          <a:stretch/>
        </p:blipFill>
        <p:spPr>
          <a:xfrm rot="10800000">
            <a:off x="6573146" y="1197165"/>
            <a:ext cx="2296534" cy="1899638"/>
          </a:xfrm>
          <a:prstGeom prst="rect">
            <a:avLst/>
          </a:prstGeom>
        </p:spPr>
      </p:pic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D2F85BE9-77A9-B440-FE25-F31A46B177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31" r="16586"/>
          <a:stretch/>
        </p:blipFill>
        <p:spPr>
          <a:xfrm rot="5400000">
            <a:off x="4501329" y="1123244"/>
            <a:ext cx="1899639" cy="204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66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E7CD96-FBCC-4E28-71EA-7C41D8155B9A}"/>
              </a:ext>
            </a:extLst>
          </p:cNvPr>
          <p:cNvSpPr txBox="1"/>
          <p:nvPr/>
        </p:nvSpPr>
        <p:spPr>
          <a:xfrm>
            <a:off x="1054107" y="1126669"/>
            <a:ext cx="283209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dirty="0"/>
              <a:t>Introduction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dirty="0"/>
              <a:t>Methodology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dirty="0"/>
              <a:t>Implementation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dirty="0"/>
              <a:t>Practical guide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dirty="0"/>
              <a:t>Assessment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dirty="0"/>
              <a:t>Conclusions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3528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02E2C2-741C-8A44-54D5-E60E85568BF6}"/>
              </a:ext>
            </a:extLst>
          </p:cNvPr>
          <p:cNvSpPr txBox="1"/>
          <p:nvPr/>
        </p:nvSpPr>
        <p:spPr>
          <a:xfrm>
            <a:off x="368307" y="2200950"/>
            <a:ext cx="8407385" cy="12208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800" b="1" dirty="0">
                <a:solidFill>
                  <a:schemeClr val="tx2"/>
                </a:solidFill>
                <a:cs typeface="DINNextLTPro"/>
              </a:rPr>
              <a:t>4. </a:t>
            </a:r>
            <a:r>
              <a:rPr lang="en-GB" sz="2800" b="1" dirty="0">
                <a:solidFill>
                  <a:schemeClr val="tx2"/>
                </a:solidFill>
                <a:cs typeface="DINNextLTPro"/>
              </a:rPr>
              <a:t>Practical guide</a:t>
            </a:r>
            <a:endParaRPr lang="en-GB" sz="2800" b="1" dirty="0">
              <a:solidFill>
                <a:srgbClr val="961F30"/>
              </a:solidFill>
              <a:cs typeface="DINNextLTPro"/>
            </a:endParaRP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chemeClr val="tx2"/>
              </a:solidFill>
              <a:cs typeface="DINNextLTPr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909A50-C7C1-76B0-9FE5-F677F7BBDCA9}"/>
              </a:ext>
            </a:extLst>
          </p:cNvPr>
          <p:cNvSpPr txBox="1"/>
          <p:nvPr/>
        </p:nvSpPr>
        <p:spPr>
          <a:xfrm>
            <a:off x="368307" y="210225"/>
            <a:ext cx="8407385" cy="1333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</a:p>
          <a:p>
            <a:pPr>
              <a:lnSpc>
                <a:spcPct val="150000"/>
              </a:lnSpc>
            </a:pPr>
            <a:endParaRPr lang="en-GB" sz="2000" b="1" dirty="0">
              <a:solidFill>
                <a:srgbClr val="961F30"/>
              </a:solidFill>
              <a:cs typeface="DINNextLTPro"/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chemeClr val="tx2"/>
              </a:solidFill>
              <a:cs typeface="DINNextLTPro"/>
            </a:endParaRPr>
          </a:p>
        </p:txBody>
      </p:sp>
    </p:spTree>
    <p:extLst>
      <p:ext uri="{BB962C8B-B14F-4D97-AF65-F5344CB8AC3E}">
        <p14:creationId xmlns:p14="http://schemas.microsoft.com/office/powerpoint/2010/main" val="3239144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H="1">
            <a:off x="539751" y="1025551"/>
            <a:ext cx="4716462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17"/>
          <p:cNvSpPr/>
          <p:nvPr/>
        </p:nvSpPr>
        <p:spPr>
          <a:xfrm>
            <a:off x="535445" y="696307"/>
            <a:ext cx="663907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dirty="0">
                <a:cs typeface="DINNextLTPro"/>
              </a:rPr>
              <a:t>4. Practical guide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544046" y="421996"/>
            <a:ext cx="634817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  <a:endParaRPr lang="it-IT" sz="1600" b="1" dirty="0">
              <a:solidFill>
                <a:schemeClr val="tx2"/>
              </a:solidFill>
              <a:cs typeface="DINNextLTPro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97DF51-F9D5-32A9-796E-77A6AB084E75}"/>
              </a:ext>
            </a:extLst>
          </p:cNvPr>
          <p:cNvGrpSpPr/>
          <p:nvPr/>
        </p:nvGrpSpPr>
        <p:grpSpPr>
          <a:xfrm>
            <a:off x="731177" y="1569637"/>
            <a:ext cx="7681646" cy="3258928"/>
            <a:chOff x="288538" y="1685023"/>
            <a:chExt cx="7681646" cy="325892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9A33AF0-3EF6-A8F5-A3C7-A7D31F205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8538" y="1685023"/>
              <a:ext cx="2430262" cy="32575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D9D3AC-F23B-4F8B-28AC-0A21CDA08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5295" y="1685023"/>
              <a:ext cx="2439197" cy="32575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FC66102-7BE3-90FE-B376-966B797C4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0987" y="1685023"/>
              <a:ext cx="2439197" cy="32589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124555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02E2C2-741C-8A44-54D5-E60E85568BF6}"/>
              </a:ext>
            </a:extLst>
          </p:cNvPr>
          <p:cNvSpPr txBox="1"/>
          <p:nvPr/>
        </p:nvSpPr>
        <p:spPr>
          <a:xfrm>
            <a:off x="368307" y="2200950"/>
            <a:ext cx="8407385" cy="12208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800" b="1" dirty="0">
                <a:solidFill>
                  <a:schemeClr val="tx2"/>
                </a:solidFill>
                <a:cs typeface="DINNextLTPro"/>
              </a:rPr>
              <a:t>5. </a:t>
            </a:r>
            <a:r>
              <a:rPr lang="en-GB" sz="2800" b="1" dirty="0">
                <a:solidFill>
                  <a:schemeClr val="tx2"/>
                </a:solidFill>
                <a:cs typeface="DINNextLTPro"/>
              </a:rPr>
              <a:t>Assessment</a:t>
            </a:r>
            <a:endParaRPr lang="en-GB" sz="2800" b="1" dirty="0">
              <a:solidFill>
                <a:srgbClr val="961F30"/>
              </a:solidFill>
              <a:cs typeface="DINNextLTPro"/>
            </a:endParaRP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chemeClr val="tx2"/>
              </a:solidFill>
              <a:cs typeface="DINNextLTPr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909A50-C7C1-76B0-9FE5-F677F7BBDCA9}"/>
              </a:ext>
            </a:extLst>
          </p:cNvPr>
          <p:cNvSpPr txBox="1"/>
          <p:nvPr/>
        </p:nvSpPr>
        <p:spPr>
          <a:xfrm>
            <a:off x="368307" y="210225"/>
            <a:ext cx="8407385" cy="1333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</a:p>
          <a:p>
            <a:pPr>
              <a:lnSpc>
                <a:spcPct val="150000"/>
              </a:lnSpc>
            </a:pPr>
            <a:endParaRPr lang="en-GB" sz="2000" b="1" dirty="0">
              <a:solidFill>
                <a:srgbClr val="961F30"/>
              </a:solidFill>
              <a:cs typeface="DINNextLTPro"/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chemeClr val="tx2"/>
              </a:solidFill>
              <a:cs typeface="DINNextLTPro"/>
            </a:endParaRPr>
          </a:p>
        </p:txBody>
      </p:sp>
    </p:spTree>
    <p:extLst>
      <p:ext uri="{BB962C8B-B14F-4D97-AF65-F5344CB8AC3E}">
        <p14:creationId xmlns:p14="http://schemas.microsoft.com/office/powerpoint/2010/main" val="4213059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H="1">
            <a:off x="539751" y="1025551"/>
            <a:ext cx="4716462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17"/>
          <p:cNvSpPr/>
          <p:nvPr/>
        </p:nvSpPr>
        <p:spPr>
          <a:xfrm>
            <a:off x="535445" y="696307"/>
            <a:ext cx="663907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dirty="0">
                <a:cs typeface="DINNextLTPro"/>
              </a:rPr>
              <a:t>5. Assessment - Survey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544046" y="421996"/>
            <a:ext cx="634817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  <a:endParaRPr lang="it-IT" sz="1600" b="1" dirty="0">
              <a:solidFill>
                <a:schemeClr val="tx2"/>
              </a:solidFill>
              <a:cs typeface="DINNextLTPro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8F4E0-56EA-E4F6-6A4D-C117CE3DF523}"/>
              </a:ext>
            </a:extLst>
          </p:cNvPr>
          <p:cNvSpPr txBox="1"/>
          <p:nvPr/>
        </p:nvSpPr>
        <p:spPr>
          <a:xfrm>
            <a:off x="346536" y="1139352"/>
            <a:ext cx="2427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Survey of the students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5E91A4-1DC0-1A70-8A49-FE50B342DF32}"/>
              </a:ext>
            </a:extLst>
          </p:cNvPr>
          <p:cNvSpPr txBox="1"/>
          <p:nvPr/>
        </p:nvSpPr>
        <p:spPr>
          <a:xfrm>
            <a:off x="766763" y="1736285"/>
            <a:ext cx="42911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Online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10 questions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Interest in subject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Impact on the classes and personal preference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Outlook on cadence, props and masterclasses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Answer rate 34% (44 full replies)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6715DD-9EE7-21DE-84AA-F5AAEC6EC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70" b="26957"/>
          <a:stretch/>
        </p:blipFill>
        <p:spPr>
          <a:xfrm>
            <a:off x="4417695" y="1508684"/>
            <a:ext cx="4086088" cy="1365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0EBECB-9B80-332F-3533-950CCEE62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911" y="2863501"/>
            <a:ext cx="4086089" cy="148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14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H="1">
            <a:off x="539751" y="1025551"/>
            <a:ext cx="4716462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544046" y="421996"/>
            <a:ext cx="634817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  <a:endParaRPr lang="it-IT" sz="1600" b="1" dirty="0">
              <a:solidFill>
                <a:schemeClr val="tx2"/>
              </a:solidFill>
              <a:cs typeface="DINNextLTPr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CB764-F858-F763-6F86-CC80125A9D44}"/>
              </a:ext>
            </a:extLst>
          </p:cNvPr>
          <p:cNvSpPr txBox="1"/>
          <p:nvPr/>
        </p:nvSpPr>
        <p:spPr>
          <a:xfrm>
            <a:off x="321868" y="1200240"/>
            <a:ext cx="199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Positive outlooks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878C116-9CCD-DEB8-6D15-E7B3E3CA6746}"/>
              </a:ext>
            </a:extLst>
          </p:cNvPr>
          <p:cNvGrpSpPr/>
          <p:nvPr/>
        </p:nvGrpSpPr>
        <p:grpSpPr>
          <a:xfrm>
            <a:off x="373324" y="2011681"/>
            <a:ext cx="8397352" cy="2493055"/>
            <a:chOff x="322385" y="2011681"/>
            <a:chExt cx="8397352" cy="24930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4AA61D-4411-6A82-0CE1-AF555CA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2385" y="2011681"/>
              <a:ext cx="4147737" cy="24930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2822F4E-B227-EB73-0569-6793E5C00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2011681"/>
              <a:ext cx="4147737" cy="2493055"/>
            </a:xfrm>
            <a:prstGeom prst="rect">
              <a:avLst/>
            </a:prstGeom>
          </p:spPr>
        </p:pic>
      </p:grpSp>
      <p:sp>
        <p:nvSpPr>
          <p:cNvPr id="12" name="Rectangle 17">
            <a:extLst>
              <a:ext uri="{FF2B5EF4-FFF2-40B4-BE49-F238E27FC236}">
                <a16:creationId xmlns:a16="http://schemas.microsoft.com/office/drawing/2014/main" id="{B33C516D-694F-9852-FC78-7554E60591E7}"/>
              </a:ext>
            </a:extLst>
          </p:cNvPr>
          <p:cNvSpPr/>
          <p:nvPr/>
        </p:nvSpPr>
        <p:spPr>
          <a:xfrm>
            <a:off x="535445" y="696307"/>
            <a:ext cx="663907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dirty="0">
                <a:cs typeface="DINNextLTPro"/>
              </a:rPr>
              <a:t>5. Assessment - Survey</a:t>
            </a:r>
          </a:p>
        </p:txBody>
      </p:sp>
    </p:spTree>
    <p:extLst>
      <p:ext uri="{BB962C8B-B14F-4D97-AF65-F5344CB8AC3E}">
        <p14:creationId xmlns:p14="http://schemas.microsoft.com/office/powerpoint/2010/main" val="2825731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H="1">
            <a:off x="539751" y="1025551"/>
            <a:ext cx="4716462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17"/>
          <p:cNvSpPr/>
          <p:nvPr/>
        </p:nvSpPr>
        <p:spPr>
          <a:xfrm>
            <a:off x="535445" y="696307"/>
            <a:ext cx="663907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dirty="0">
                <a:cs typeface="DINNextLTPro"/>
              </a:rPr>
              <a:t>5. Assessment - Survey</a:t>
            </a:r>
          </a:p>
          <a:p>
            <a:endParaRPr lang="en-GB" sz="1400" b="1" dirty="0">
              <a:cs typeface="DINNextLTPro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544046" y="421996"/>
            <a:ext cx="634817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  <a:endParaRPr lang="it-IT" sz="1600" b="1" dirty="0">
              <a:solidFill>
                <a:schemeClr val="tx2"/>
              </a:solidFill>
              <a:cs typeface="DINNextLTPr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DF17DB-8644-706D-BD47-B02249005D5F}"/>
              </a:ext>
            </a:extLst>
          </p:cNvPr>
          <p:cNvSpPr txBox="1"/>
          <p:nvPr/>
        </p:nvSpPr>
        <p:spPr>
          <a:xfrm>
            <a:off x="321868" y="1200240"/>
            <a:ext cx="199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Positive outlooks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0075FD-0385-E823-464B-15D0B4E2B788}"/>
              </a:ext>
            </a:extLst>
          </p:cNvPr>
          <p:cNvGrpSpPr/>
          <p:nvPr/>
        </p:nvGrpSpPr>
        <p:grpSpPr>
          <a:xfrm>
            <a:off x="356813" y="2083526"/>
            <a:ext cx="8430375" cy="2492732"/>
            <a:chOff x="535445" y="2083526"/>
            <a:chExt cx="8430375" cy="24927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653507E-3ADC-6E10-BAD3-2FC2B49B7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5445" y="2083526"/>
              <a:ext cx="4147200" cy="249273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310C732-48EB-8C30-D286-5CE003DB7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8620" y="2083526"/>
              <a:ext cx="4147200" cy="24927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0298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H="1">
            <a:off x="539751" y="1025551"/>
            <a:ext cx="4716462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544046" y="421996"/>
            <a:ext cx="634817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  <a:endParaRPr lang="it-IT" sz="1600" b="1" dirty="0">
              <a:solidFill>
                <a:schemeClr val="tx2"/>
              </a:solidFill>
              <a:cs typeface="DINNextLTPr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CB764-F858-F763-6F86-CC80125A9D44}"/>
              </a:ext>
            </a:extLst>
          </p:cNvPr>
          <p:cNvSpPr txBox="1"/>
          <p:nvPr/>
        </p:nvSpPr>
        <p:spPr>
          <a:xfrm>
            <a:off x="321868" y="1200240"/>
            <a:ext cx="239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Less positive outlooks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77985B-0CCD-0723-964B-9E7C34D0C711}"/>
              </a:ext>
            </a:extLst>
          </p:cNvPr>
          <p:cNvGrpSpPr/>
          <p:nvPr/>
        </p:nvGrpSpPr>
        <p:grpSpPr>
          <a:xfrm>
            <a:off x="267655" y="2045901"/>
            <a:ext cx="8608690" cy="2492732"/>
            <a:chOff x="267656" y="2045901"/>
            <a:chExt cx="8608690" cy="249273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25A673D-7CE9-D801-C396-D67FA4B8B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7656" y="2045901"/>
              <a:ext cx="4147200" cy="249273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F81B11B-6A19-86FF-F64B-D6E47115E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146" y="2045901"/>
              <a:ext cx="4147200" cy="2492732"/>
            </a:xfrm>
            <a:prstGeom prst="rect">
              <a:avLst/>
            </a:prstGeom>
          </p:spPr>
        </p:pic>
      </p:grpSp>
      <p:sp>
        <p:nvSpPr>
          <p:cNvPr id="12" name="Rectangle 17">
            <a:extLst>
              <a:ext uri="{FF2B5EF4-FFF2-40B4-BE49-F238E27FC236}">
                <a16:creationId xmlns:a16="http://schemas.microsoft.com/office/drawing/2014/main" id="{9EB18882-FB38-7C1A-7290-A50DA811B4A9}"/>
              </a:ext>
            </a:extLst>
          </p:cNvPr>
          <p:cNvSpPr/>
          <p:nvPr/>
        </p:nvSpPr>
        <p:spPr>
          <a:xfrm>
            <a:off x="535445" y="696307"/>
            <a:ext cx="663907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dirty="0">
                <a:cs typeface="DINNextLTPro"/>
              </a:rPr>
              <a:t>5. Assessment - Survey</a:t>
            </a:r>
          </a:p>
          <a:p>
            <a:endParaRPr lang="en-GB" sz="1400" b="1" dirty="0">
              <a:cs typeface="DINNextLTPro"/>
            </a:endParaRPr>
          </a:p>
        </p:txBody>
      </p:sp>
    </p:spTree>
    <p:extLst>
      <p:ext uri="{BB962C8B-B14F-4D97-AF65-F5344CB8AC3E}">
        <p14:creationId xmlns:p14="http://schemas.microsoft.com/office/powerpoint/2010/main" val="1017374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H="1">
            <a:off x="539751" y="1025551"/>
            <a:ext cx="4716462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17"/>
          <p:cNvSpPr/>
          <p:nvPr/>
        </p:nvSpPr>
        <p:spPr>
          <a:xfrm>
            <a:off x="535445" y="696307"/>
            <a:ext cx="663907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dirty="0">
                <a:cs typeface="DINNextLTPro"/>
              </a:rPr>
              <a:t>5. Assessment - Interview</a:t>
            </a:r>
          </a:p>
          <a:p>
            <a:endParaRPr lang="en-GB" sz="1400" b="1" dirty="0">
              <a:cs typeface="DINNextLTPro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544046" y="421996"/>
            <a:ext cx="634817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  <a:endParaRPr lang="it-IT" sz="1600" b="1" dirty="0">
              <a:solidFill>
                <a:schemeClr val="tx2"/>
              </a:solidFill>
              <a:cs typeface="DINNextLTPro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8F4E0-56EA-E4F6-6A4D-C117CE3DF523}"/>
              </a:ext>
            </a:extLst>
          </p:cNvPr>
          <p:cNvSpPr txBox="1"/>
          <p:nvPr/>
        </p:nvSpPr>
        <p:spPr>
          <a:xfrm>
            <a:off x="346536" y="1139352"/>
            <a:ext cx="2757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Interviews with students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0395CD-6A96-C18C-070E-D1588DC3F6FD}"/>
              </a:ext>
            </a:extLst>
          </p:cNvPr>
          <p:cNvSpPr txBox="1"/>
          <p:nvPr/>
        </p:nvSpPr>
        <p:spPr>
          <a:xfrm>
            <a:off x="459245" y="1733335"/>
            <a:ext cx="7612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8 volunteer students interviewed by someone external to the course</a:t>
            </a:r>
          </a:p>
          <a:p>
            <a:endParaRPr lang="en-GB" sz="1600" dirty="0">
              <a:highlight>
                <a:srgbClr val="FFFF00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5097DA-9F78-CD05-6C55-67A854E80E2D}"/>
              </a:ext>
            </a:extLst>
          </p:cNvPr>
          <p:cNvSpPr txBox="1"/>
          <p:nvPr/>
        </p:nvSpPr>
        <p:spPr>
          <a:xfrm>
            <a:off x="649745" y="2231201"/>
            <a:ext cx="5798820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Opinion on the videos. Were they useful?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Opinion on contents of the T/P classes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Were the classes noticeably modified to account for the videos?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Was it easier to maintain focus during these classes?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How do you rate your level of knowledge acquisition against other courses?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Would you like to see this employed in other courses?</a:t>
            </a:r>
          </a:p>
          <a:p>
            <a:endParaRPr lang="en-GB" sz="1400" dirty="0"/>
          </a:p>
        </p:txBody>
      </p:sp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1E804750-0BA8-9C7B-2C92-5A00D51D2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865" y="2542761"/>
            <a:ext cx="2105760" cy="187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7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H="1">
            <a:off x="539751" y="1025551"/>
            <a:ext cx="4716462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544046" y="421996"/>
            <a:ext cx="634817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  <a:endParaRPr lang="it-IT" sz="1600" b="1" dirty="0">
              <a:solidFill>
                <a:schemeClr val="tx2"/>
              </a:solidFill>
              <a:cs typeface="DINNextLTPr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8D806-D1D9-73F9-40B6-4E755F37B77C}"/>
              </a:ext>
            </a:extLst>
          </p:cNvPr>
          <p:cNvSpPr txBox="1"/>
          <p:nvPr/>
        </p:nvSpPr>
        <p:spPr>
          <a:xfrm>
            <a:off x="346536" y="1139352"/>
            <a:ext cx="8797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F0C8EA-6EC8-6DFF-990C-750B0D07AA13}"/>
              </a:ext>
            </a:extLst>
          </p:cNvPr>
          <p:cNvSpPr txBox="1"/>
          <p:nvPr/>
        </p:nvSpPr>
        <p:spPr>
          <a:xfrm>
            <a:off x="398594" y="1372659"/>
            <a:ext cx="66390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Positive outlooks</a:t>
            </a:r>
          </a:p>
          <a:p>
            <a:endParaRPr lang="en-GB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Support </a:t>
            </a:r>
            <a:r>
              <a:rPr lang="en-GB" b="1" dirty="0"/>
              <a:t>videos were reported as a powerful tool for studying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Most accepted positively </a:t>
            </a:r>
            <a:r>
              <a:rPr lang="en-GB" b="1" dirty="0"/>
              <a:t>trade-off between time and content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Majority reports that it was </a:t>
            </a:r>
            <a:r>
              <a:rPr lang="en-GB" b="1" dirty="0"/>
              <a:t>much easier to remain focused </a:t>
            </a:r>
            <a:r>
              <a:rPr lang="en-GB" dirty="0"/>
              <a:t>than other courses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Students believe that </a:t>
            </a:r>
            <a:r>
              <a:rPr lang="en-GB" b="1" dirty="0"/>
              <a:t>many courses could benefit </a:t>
            </a:r>
            <a:r>
              <a:rPr lang="en-GB" dirty="0"/>
              <a:t>from this approach</a:t>
            </a:r>
          </a:p>
          <a:p>
            <a:endParaRPr lang="en-GB" dirty="0"/>
          </a:p>
        </p:txBody>
      </p:sp>
      <p:pic>
        <p:nvPicPr>
          <p:cNvPr id="4" name="Graphic 3" descr="Thumbs up sign with solid fill">
            <a:extLst>
              <a:ext uri="{FF2B5EF4-FFF2-40B4-BE49-F238E27FC236}">
                <a16:creationId xmlns:a16="http://schemas.microsoft.com/office/drawing/2014/main" id="{D9E65C39-5135-219F-A8C4-385FB28AC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2360" y="2434590"/>
            <a:ext cx="914400" cy="914400"/>
          </a:xfrm>
          <a:prstGeom prst="rect">
            <a:avLst/>
          </a:prstGeom>
        </p:spPr>
      </p:pic>
      <p:sp>
        <p:nvSpPr>
          <p:cNvPr id="6" name="Rectangle 17">
            <a:extLst>
              <a:ext uri="{FF2B5EF4-FFF2-40B4-BE49-F238E27FC236}">
                <a16:creationId xmlns:a16="http://schemas.microsoft.com/office/drawing/2014/main" id="{4A033CD3-DD75-2587-4E99-CA9D94B8DF96}"/>
              </a:ext>
            </a:extLst>
          </p:cNvPr>
          <p:cNvSpPr/>
          <p:nvPr/>
        </p:nvSpPr>
        <p:spPr>
          <a:xfrm>
            <a:off x="535445" y="696307"/>
            <a:ext cx="663907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dirty="0">
                <a:cs typeface="DINNextLTPro"/>
              </a:rPr>
              <a:t>5. Assessment - Interview</a:t>
            </a:r>
          </a:p>
          <a:p>
            <a:endParaRPr lang="en-GB" sz="1400" b="1" dirty="0">
              <a:cs typeface="DINNextLTPro"/>
            </a:endParaRPr>
          </a:p>
        </p:txBody>
      </p:sp>
    </p:spTree>
    <p:extLst>
      <p:ext uri="{BB962C8B-B14F-4D97-AF65-F5344CB8AC3E}">
        <p14:creationId xmlns:p14="http://schemas.microsoft.com/office/powerpoint/2010/main" val="976962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H="1">
            <a:off x="539751" y="1025551"/>
            <a:ext cx="4716462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544046" y="421996"/>
            <a:ext cx="634817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  <a:endParaRPr lang="it-IT" sz="1600" b="1" dirty="0">
              <a:solidFill>
                <a:schemeClr val="tx2"/>
              </a:solidFill>
              <a:cs typeface="DINNextLTPr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8D806-D1D9-73F9-40B6-4E755F37B77C}"/>
              </a:ext>
            </a:extLst>
          </p:cNvPr>
          <p:cNvSpPr txBox="1"/>
          <p:nvPr/>
        </p:nvSpPr>
        <p:spPr>
          <a:xfrm>
            <a:off x="346536" y="1139352"/>
            <a:ext cx="8797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F0C8EA-6EC8-6DFF-990C-750B0D07AA13}"/>
              </a:ext>
            </a:extLst>
          </p:cNvPr>
          <p:cNvSpPr txBox="1"/>
          <p:nvPr/>
        </p:nvSpPr>
        <p:spPr>
          <a:xfrm>
            <a:off x="396000" y="1601017"/>
            <a:ext cx="590948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Less positive outlooks</a:t>
            </a:r>
          </a:p>
          <a:p>
            <a:endParaRPr lang="en-GB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Some report that once they failed to follow the videos timely, they </a:t>
            </a:r>
            <a:r>
              <a:rPr lang="en-GB" b="1" dirty="0"/>
              <a:t>became lost </a:t>
            </a:r>
            <a:r>
              <a:rPr lang="en-GB" dirty="0"/>
              <a:t>in some of the classes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Volume of information </a:t>
            </a:r>
            <a:r>
              <a:rPr lang="en-GB" dirty="0"/>
              <a:t>was always reported as the main challenge, since it is a lot to memorize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pic>
        <p:nvPicPr>
          <p:cNvPr id="5" name="Graphic 4" descr="Thumbs up sign with solid fill">
            <a:extLst>
              <a:ext uri="{FF2B5EF4-FFF2-40B4-BE49-F238E27FC236}">
                <a16:creationId xmlns:a16="http://schemas.microsoft.com/office/drawing/2014/main" id="{047D10E5-EC0D-343C-AB44-6620749A7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7452360" y="2434590"/>
            <a:ext cx="914400" cy="914400"/>
          </a:xfrm>
          <a:prstGeom prst="rect">
            <a:avLst/>
          </a:prstGeom>
        </p:spPr>
      </p:pic>
      <p:sp>
        <p:nvSpPr>
          <p:cNvPr id="8" name="Rectangle 17">
            <a:extLst>
              <a:ext uri="{FF2B5EF4-FFF2-40B4-BE49-F238E27FC236}">
                <a16:creationId xmlns:a16="http://schemas.microsoft.com/office/drawing/2014/main" id="{FD9A6439-6535-27ED-7846-791A0FC5A62B}"/>
              </a:ext>
            </a:extLst>
          </p:cNvPr>
          <p:cNvSpPr/>
          <p:nvPr/>
        </p:nvSpPr>
        <p:spPr>
          <a:xfrm>
            <a:off x="535445" y="696307"/>
            <a:ext cx="663907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dirty="0">
                <a:cs typeface="DINNextLTPro"/>
              </a:rPr>
              <a:t>5. Assessment - Interview</a:t>
            </a:r>
          </a:p>
          <a:p>
            <a:endParaRPr lang="en-GB" sz="1400" b="1" dirty="0">
              <a:cs typeface="DINNextLTPro"/>
            </a:endParaRPr>
          </a:p>
        </p:txBody>
      </p:sp>
    </p:spTree>
    <p:extLst>
      <p:ext uri="{BB962C8B-B14F-4D97-AF65-F5344CB8AC3E}">
        <p14:creationId xmlns:p14="http://schemas.microsoft.com/office/powerpoint/2010/main" val="1025627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02E2C2-741C-8A44-54D5-E60E85568BF6}"/>
              </a:ext>
            </a:extLst>
          </p:cNvPr>
          <p:cNvSpPr txBox="1"/>
          <p:nvPr/>
        </p:nvSpPr>
        <p:spPr>
          <a:xfrm>
            <a:off x="368307" y="2200950"/>
            <a:ext cx="8407385" cy="12208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800" b="1" dirty="0">
                <a:solidFill>
                  <a:schemeClr val="tx2"/>
                </a:solidFill>
                <a:cs typeface="DINNextLTPro"/>
              </a:rPr>
              <a:t>1. </a:t>
            </a:r>
            <a:r>
              <a:rPr lang="pt-PT" sz="2800" b="1" dirty="0" err="1">
                <a:solidFill>
                  <a:schemeClr val="tx2"/>
                </a:solidFill>
                <a:cs typeface="DINNextLTPro"/>
              </a:rPr>
              <a:t>Introduction</a:t>
            </a:r>
            <a:endParaRPr lang="en-GB" sz="2800" b="1" dirty="0">
              <a:solidFill>
                <a:srgbClr val="961F30"/>
              </a:solidFill>
              <a:cs typeface="DINNextLTPro"/>
            </a:endParaRP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chemeClr val="tx2"/>
              </a:solidFill>
              <a:cs typeface="DINNextLTPr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909A50-C7C1-76B0-9FE5-F677F7BBDCA9}"/>
              </a:ext>
            </a:extLst>
          </p:cNvPr>
          <p:cNvSpPr txBox="1"/>
          <p:nvPr/>
        </p:nvSpPr>
        <p:spPr>
          <a:xfrm>
            <a:off x="368307" y="210225"/>
            <a:ext cx="8407385" cy="1333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</a:p>
          <a:p>
            <a:pPr>
              <a:lnSpc>
                <a:spcPct val="150000"/>
              </a:lnSpc>
            </a:pPr>
            <a:endParaRPr lang="en-GB" sz="2000" b="1" dirty="0">
              <a:solidFill>
                <a:srgbClr val="961F30"/>
              </a:solidFill>
              <a:cs typeface="DINNextLTPro"/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chemeClr val="tx2"/>
              </a:solidFill>
              <a:cs typeface="DINNextLTPro"/>
            </a:endParaRPr>
          </a:p>
        </p:txBody>
      </p:sp>
    </p:spTree>
    <p:extLst>
      <p:ext uri="{BB962C8B-B14F-4D97-AF65-F5344CB8AC3E}">
        <p14:creationId xmlns:p14="http://schemas.microsoft.com/office/powerpoint/2010/main" val="3735969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H="1">
            <a:off x="539751" y="1025551"/>
            <a:ext cx="4716462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544046" y="421996"/>
            <a:ext cx="634817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  <a:endParaRPr lang="it-IT" sz="1600" b="1" dirty="0">
              <a:solidFill>
                <a:schemeClr val="tx2"/>
              </a:solidFill>
              <a:cs typeface="DINNextLTPr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8D806-D1D9-73F9-40B6-4E755F37B77C}"/>
              </a:ext>
            </a:extLst>
          </p:cNvPr>
          <p:cNvSpPr txBox="1"/>
          <p:nvPr/>
        </p:nvSpPr>
        <p:spPr>
          <a:xfrm>
            <a:off x="346536" y="1139352"/>
            <a:ext cx="8797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F0C8EA-6EC8-6DFF-990C-750B0D07AA13}"/>
              </a:ext>
            </a:extLst>
          </p:cNvPr>
          <p:cNvSpPr txBox="1"/>
          <p:nvPr/>
        </p:nvSpPr>
        <p:spPr>
          <a:xfrm>
            <a:off x="346536" y="1139352"/>
            <a:ext cx="80735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Implementation in other courses?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All report that </a:t>
            </a:r>
            <a:r>
              <a:rPr lang="en-GB" b="1" dirty="0"/>
              <a:t>it could not work for Math courses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Would </a:t>
            </a:r>
            <a:r>
              <a:rPr lang="en-GB" b="1" dirty="0"/>
              <a:t>work very well for Economics </a:t>
            </a:r>
            <a:r>
              <a:rPr lang="en-GB" dirty="0"/>
              <a:t>courses, since Videos and Masterclasses will fit perfectly with the subject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All courses operating like this would not work</a:t>
            </a:r>
            <a:r>
              <a:rPr lang="en-GB" dirty="0"/>
              <a:t>, since watching the videos properly requires a lot of time (1.5x times the video length)</a:t>
            </a:r>
          </a:p>
          <a:p>
            <a:endParaRPr lang="en-GB" dirty="0"/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652E05DB-957E-76C5-F2D6-6059979B8DD9}"/>
              </a:ext>
            </a:extLst>
          </p:cNvPr>
          <p:cNvSpPr/>
          <p:nvPr/>
        </p:nvSpPr>
        <p:spPr>
          <a:xfrm>
            <a:off x="535445" y="696307"/>
            <a:ext cx="663907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dirty="0">
                <a:cs typeface="DINNextLTPro"/>
              </a:rPr>
              <a:t>5. Assessment - Interview</a:t>
            </a:r>
          </a:p>
          <a:p>
            <a:endParaRPr lang="en-GB" sz="1400" b="1" dirty="0">
              <a:cs typeface="DINNextLTPro"/>
            </a:endParaRPr>
          </a:p>
        </p:txBody>
      </p:sp>
    </p:spTree>
    <p:extLst>
      <p:ext uri="{BB962C8B-B14F-4D97-AF65-F5344CB8AC3E}">
        <p14:creationId xmlns:p14="http://schemas.microsoft.com/office/powerpoint/2010/main" val="3086961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02E2C2-741C-8A44-54D5-E60E85568BF6}"/>
              </a:ext>
            </a:extLst>
          </p:cNvPr>
          <p:cNvSpPr txBox="1"/>
          <p:nvPr/>
        </p:nvSpPr>
        <p:spPr>
          <a:xfrm>
            <a:off x="368307" y="2200950"/>
            <a:ext cx="8407385" cy="12208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800" b="1" dirty="0">
                <a:solidFill>
                  <a:schemeClr val="tx2"/>
                </a:solidFill>
                <a:cs typeface="DINNextLTPro"/>
              </a:rPr>
              <a:t>6. </a:t>
            </a:r>
            <a:r>
              <a:rPr lang="en-GB" sz="2800" b="1" dirty="0">
                <a:solidFill>
                  <a:schemeClr val="tx2"/>
                </a:solidFill>
                <a:cs typeface="DINNextLTPro"/>
              </a:rPr>
              <a:t>Conclusions</a:t>
            </a:r>
            <a:endParaRPr lang="en-GB" sz="2800" b="1" dirty="0">
              <a:solidFill>
                <a:srgbClr val="961F30"/>
              </a:solidFill>
              <a:cs typeface="DINNextLTPro"/>
            </a:endParaRP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chemeClr val="tx2"/>
              </a:solidFill>
              <a:cs typeface="DINNextLTPr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909A50-C7C1-76B0-9FE5-F677F7BBDCA9}"/>
              </a:ext>
            </a:extLst>
          </p:cNvPr>
          <p:cNvSpPr txBox="1"/>
          <p:nvPr/>
        </p:nvSpPr>
        <p:spPr>
          <a:xfrm>
            <a:off x="368307" y="210225"/>
            <a:ext cx="8407385" cy="1333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</a:p>
          <a:p>
            <a:pPr>
              <a:lnSpc>
                <a:spcPct val="150000"/>
              </a:lnSpc>
            </a:pPr>
            <a:endParaRPr lang="en-GB" sz="2000" b="1" dirty="0">
              <a:solidFill>
                <a:srgbClr val="961F30"/>
              </a:solidFill>
              <a:cs typeface="DINNextLTPro"/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chemeClr val="tx2"/>
              </a:solidFill>
              <a:cs typeface="DINNextLTPro"/>
            </a:endParaRPr>
          </a:p>
        </p:txBody>
      </p:sp>
    </p:spTree>
    <p:extLst>
      <p:ext uri="{BB962C8B-B14F-4D97-AF65-F5344CB8AC3E}">
        <p14:creationId xmlns:p14="http://schemas.microsoft.com/office/powerpoint/2010/main" val="2241599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H="1">
            <a:off x="539751" y="1025551"/>
            <a:ext cx="4716462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17"/>
          <p:cNvSpPr/>
          <p:nvPr/>
        </p:nvSpPr>
        <p:spPr>
          <a:xfrm>
            <a:off x="535445" y="696307"/>
            <a:ext cx="663907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dirty="0">
                <a:cs typeface="DINNextLTPro"/>
              </a:rPr>
              <a:t>6. Conclusions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544046" y="421996"/>
            <a:ext cx="634817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  <a:endParaRPr lang="it-IT" sz="1600" b="1" dirty="0">
              <a:solidFill>
                <a:schemeClr val="tx2"/>
              </a:solidFill>
              <a:cs typeface="DINNextLTPr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8D806-D1D9-73F9-40B6-4E755F37B77C}"/>
              </a:ext>
            </a:extLst>
          </p:cNvPr>
          <p:cNvSpPr txBox="1"/>
          <p:nvPr/>
        </p:nvSpPr>
        <p:spPr>
          <a:xfrm>
            <a:off x="346536" y="1139352"/>
            <a:ext cx="8797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F0C8EA-6EC8-6DFF-990C-750B0D07AA13}"/>
              </a:ext>
            </a:extLst>
          </p:cNvPr>
          <p:cNvSpPr txBox="1"/>
          <p:nvPr/>
        </p:nvSpPr>
        <p:spPr>
          <a:xfrm>
            <a:off x="346536" y="1082202"/>
            <a:ext cx="8450928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Main findings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Restructuring of the course into different types of classes allowed to improve the </a:t>
            </a:r>
            <a:r>
              <a:rPr lang="en-GB" b="1" dirty="0"/>
              <a:t>pacing of knowledge transfer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Use of </a:t>
            </a:r>
            <a:r>
              <a:rPr lang="en-GB" b="1" dirty="0"/>
              <a:t>support videos </a:t>
            </a:r>
            <a:r>
              <a:rPr lang="en-GB" dirty="0"/>
              <a:t>was very welcomed by the students, although it cannot be adopted by all courses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Masterclasses</a:t>
            </a:r>
            <a:r>
              <a:rPr lang="en-GB" dirty="0"/>
              <a:t> were highly appreciated, providing a connection with industry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Students had a mostly positive outlook on the change, and suggest the implementation of this format into </a:t>
            </a:r>
            <a:r>
              <a:rPr lang="en-GB" b="1" dirty="0"/>
              <a:t>other courses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73181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2975E5-1A59-6916-18E4-AE3DAA1CDE51}"/>
              </a:ext>
            </a:extLst>
          </p:cNvPr>
          <p:cNvSpPr txBox="1"/>
          <p:nvPr/>
        </p:nvSpPr>
        <p:spPr>
          <a:xfrm>
            <a:off x="628650" y="2305050"/>
            <a:ext cx="384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Lucas F. M. da Silva</a:t>
            </a:r>
          </a:p>
          <a:p>
            <a:r>
              <a:rPr lang="pt-PT" dirty="0"/>
              <a:t>lucas@fe.up.pt</a:t>
            </a:r>
          </a:p>
        </p:txBody>
      </p:sp>
    </p:spTree>
    <p:extLst>
      <p:ext uri="{BB962C8B-B14F-4D97-AF65-F5344CB8AC3E}">
        <p14:creationId xmlns:p14="http://schemas.microsoft.com/office/powerpoint/2010/main" val="2659026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H="1">
            <a:off x="539751" y="1025551"/>
            <a:ext cx="4716462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17"/>
          <p:cNvSpPr/>
          <p:nvPr/>
        </p:nvSpPr>
        <p:spPr>
          <a:xfrm>
            <a:off x="535445" y="696307"/>
            <a:ext cx="663907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dirty="0">
                <a:cs typeface="DINNextLTPro"/>
              </a:rPr>
              <a:t>1. Introduction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544046" y="421996"/>
            <a:ext cx="634817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  <a:endParaRPr lang="it-IT" sz="1600" b="1" dirty="0">
              <a:solidFill>
                <a:schemeClr val="tx2"/>
              </a:solidFill>
              <a:cs typeface="DINNextLTPro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48844826-8BEB-9FEA-E880-B14DE2DB0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046" y="3161827"/>
            <a:ext cx="4840018" cy="177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 James Theatre - VenuesWellington.com">
            <a:extLst>
              <a:ext uri="{FF2B5EF4-FFF2-40B4-BE49-F238E27FC236}">
                <a16:creationId xmlns:a16="http://schemas.microsoft.com/office/drawing/2014/main" id="{1361EB29-339E-384D-8E46-3AEA2665F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r="18723"/>
          <a:stretch/>
        </p:blipFill>
        <p:spPr bwMode="auto">
          <a:xfrm>
            <a:off x="284431" y="1262401"/>
            <a:ext cx="4840018" cy="177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3C5080-9AED-20FD-C5CD-FEE538708649}"/>
              </a:ext>
            </a:extLst>
          </p:cNvPr>
          <p:cNvSpPr txBox="1"/>
          <p:nvPr/>
        </p:nvSpPr>
        <p:spPr>
          <a:xfrm>
            <a:off x="5484812" y="1667457"/>
            <a:ext cx="32368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+mj-lt"/>
              </a:rPr>
              <a:t>Theatre</a:t>
            </a:r>
          </a:p>
          <a:p>
            <a:r>
              <a:rPr lang="en-GB" dirty="0">
                <a:latin typeface="+mj-lt"/>
              </a:rPr>
              <a:t>Convey a story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9B3757-FED0-D4D2-8D74-7D53A787C9CF}"/>
              </a:ext>
            </a:extLst>
          </p:cNvPr>
          <p:cNvSpPr txBox="1"/>
          <p:nvPr/>
        </p:nvSpPr>
        <p:spPr>
          <a:xfrm>
            <a:off x="284430" y="3757368"/>
            <a:ext cx="3144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+mj-lt"/>
              </a:rPr>
              <a:t>Teaching</a:t>
            </a:r>
          </a:p>
          <a:p>
            <a:r>
              <a:rPr lang="en-GB" dirty="0">
                <a:latin typeface="+mj-lt"/>
              </a:rPr>
              <a:t>Convey knowledge</a:t>
            </a:r>
          </a:p>
        </p:txBody>
      </p:sp>
    </p:spTree>
    <p:extLst>
      <p:ext uri="{BB962C8B-B14F-4D97-AF65-F5344CB8AC3E}">
        <p14:creationId xmlns:p14="http://schemas.microsoft.com/office/powerpoint/2010/main" val="1711485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H="1">
            <a:off x="539751" y="1025551"/>
            <a:ext cx="4716462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17"/>
          <p:cNvSpPr/>
          <p:nvPr/>
        </p:nvSpPr>
        <p:spPr>
          <a:xfrm>
            <a:off x="535445" y="696307"/>
            <a:ext cx="663907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dirty="0">
                <a:cs typeface="DINNextLTPro"/>
              </a:rPr>
              <a:t>1. Introduction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544046" y="421996"/>
            <a:ext cx="634817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  <a:endParaRPr lang="it-IT" sz="1600" b="1" dirty="0">
              <a:solidFill>
                <a:schemeClr val="tx2"/>
              </a:solidFill>
              <a:cs typeface="DINNextLTPro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832DDC6-F0AA-11EE-887A-11BE5A6A2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8"/>
          <a:stretch/>
        </p:blipFill>
        <p:spPr bwMode="auto">
          <a:xfrm>
            <a:off x="4572000" y="1258219"/>
            <a:ext cx="4073464" cy="177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t James Theatre - VenuesWellington.com">
            <a:extLst>
              <a:ext uri="{FF2B5EF4-FFF2-40B4-BE49-F238E27FC236}">
                <a16:creationId xmlns:a16="http://schemas.microsoft.com/office/drawing/2014/main" id="{8146FBC4-2E50-D696-88E0-C4BD853349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9" r="26882"/>
          <a:stretch/>
        </p:blipFill>
        <p:spPr bwMode="auto">
          <a:xfrm>
            <a:off x="284431" y="1262401"/>
            <a:ext cx="4287569" cy="177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7F4D01-C830-6292-3CFC-38914EF4406B}"/>
              </a:ext>
            </a:extLst>
          </p:cNvPr>
          <p:cNvSpPr txBox="1"/>
          <p:nvPr/>
        </p:nvSpPr>
        <p:spPr>
          <a:xfrm>
            <a:off x="371223" y="3272046"/>
            <a:ext cx="8274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+mj-lt"/>
              </a:rPr>
              <a:t>Our aim: </a:t>
            </a:r>
            <a:r>
              <a:rPr lang="en-GB" dirty="0">
                <a:latin typeface="+mj-lt"/>
              </a:rPr>
              <a:t>Combine both approaches and bring theatre to the classroom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772584-8343-0B36-251E-F3F94E42C254}"/>
              </a:ext>
            </a:extLst>
          </p:cNvPr>
          <p:cNvSpPr txBox="1"/>
          <p:nvPr/>
        </p:nvSpPr>
        <p:spPr>
          <a:xfrm>
            <a:off x="371223" y="3773642"/>
            <a:ext cx="8274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Tell a well structured, captivating story and ensure that its level of attention is maintained through better timing, demonstrations and props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71EB72-6ECF-6F07-6EA8-16E69E7E2A6E}"/>
              </a:ext>
            </a:extLst>
          </p:cNvPr>
          <p:cNvSpPr txBox="1"/>
          <p:nvPr/>
        </p:nvSpPr>
        <p:spPr>
          <a:xfrm>
            <a:off x="371223" y="4536838"/>
            <a:ext cx="657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+mj-lt"/>
              </a:rPr>
              <a:t>The challenge:</a:t>
            </a:r>
            <a:r>
              <a:rPr lang="en-GB" dirty="0">
                <a:latin typeface="+mj-lt"/>
              </a:rPr>
              <a:t> How to so in an effective and systematic manner?</a:t>
            </a:r>
          </a:p>
        </p:txBody>
      </p:sp>
    </p:spTree>
    <p:extLst>
      <p:ext uri="{BB962C8B-B14F-4D97-AF65-F5344CB8AC3E}">
        <p14:creationId xmlns:p14="http://schemas.microsoft.com/office/powerpoint/2010/main" val="3452504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H="1">
            <a:off x="539751" y="1025551"/>
            <a:ext cx="4716462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17"/>
          <p:cNvSpPr/>
          <p:nvPr/>
        </p:nvSpPr>
        <p:spPr>
          <a:xfrm>
            <a:off x="535445" y="696307"/>
            <a:ext cx="663907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dirty="0">
                <a:cs typeface="DINNextLTPro"/>
              </a:rPr>
              <a:t>1. Introduction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544046" y="421996"/>
            <a:ext cx="634817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  <a:endParaRPr lang="it-IT" sz="1600" b="1" dirty="0">
              <a:solidFill>
                <a:schemeClr val="tx2"/>
              </a:solidFill>
              <a:cs typeface="DINNextLTPro"/>
            </a:endParaRPr>
          </a:p>
        </p:txBody>
      </p:sp>
      <p:pic>
        <p:nvPicPr>
          <p:cNvPr id="6" name="Feynman">
            <a:hlinkClick r:id="" action="ppaction://media"/>
            <a:extLst>
              <a:ext uri="{FF2B5EF4-FFF2-40B4-BE49-F238E27FC236}">
                <a16:creationId xmlns:a16="http://schemas.microsoft.com/office/drawing/2014/main" id="{79C98B38-86D8-25BB-2F6B-77E93BC792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1821867"/>
            <a:ext cx="4108356" cy="2310950"/>
          </a:xfrm>
          <a:prstGeom prst="rect">
            <a:avLst/>
          </a:prstGeom>
        </p:spPr>
      </p:pic>
      <p:pic>
        <p:nvPicPr>
          <p:cNvPr id="7" name="ProfRaimundo">
            <a:hlinkClick r:id="" action="ppaction://media"/>
            <a:extLst>
              <a:ext uri="{FF2B5EF4-FFF2-40B4-BE49-F238E27FC236}">
                <a16:creationId xmlns:a16="http://schemas.microsoft.com/office/drawing/2014/main" id="{A361170E-6400-BE5C-9E57-4126D0BDBF8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6060" y="1806999"/>
            <a:ext cx="4108355" cy="2310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EAD026-51ED-7F82-8E31-EE54E7FBE59A}"/>
              </a:ext>
            </a:extLst>
          </p:cNvPr>
          <p:cNvSpPr txBox="1"/>
          <p:nvPr/>
        </p:nvSpPr>
        <p:spPr>
          <a:xfrm>
            <a:off x="544046" y="4447193"/>
            <a:ext cx="35125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Prof Raimundo Delgado (1950-2019)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C3ECEB-E51E-F11F-78D1-C10A2616F7E5}"/>
              </a:ext>
            </a:extLst>
          </p:cNvPr>
          <p:cNvSpPr txBox="1"/>
          <p:nvPr/>
        </p:nvSpPr>
        <p:spPr>
          <a:xfrm>
            <a:off x="5256213" y="4447193"/>
            <a:ext cx="3296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Prof Richard Feynman (1918-1988)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6586D7-BC5E-A914-82C5-89941F7B5BCE}"/>
              </a:ext>
            </a:extLst>
          </p:cNvPr>
          <p:cNvSpPr txBox="1"/>
          <p:nvPr/>
        </p:nvSpPr>
        <p:spPr>
          <a:xfrm>
            <a:off x="278004" y="1235729"/>
            <a:ext cx="63481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+mj-lt"/>
              </a:rPr>
              <a:t>Inspirations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102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H="1">
            <a:off x="539751" y="1025551"/>
            <a:ext cx="4716462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17"/>
          <p:cNvSpPr/>
          <p:nvPr/>
        </p:nvSpPr>
        <p:spPr>
          <a:xfrm>
            <a:off x="535445" y="696307"/>
            <a:ext cx="663907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dirty="0">
                <a:cs typeface="DINNextLTPro"/>
              </a:rPr>
              <a:t>1. Introduction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544046" y="421996"/>
            <a:ext cx="634817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  <a:endParaRPr lang="it-IT" sz="1600" b="1" dirty="0">
              <a:solidFill>
                <a:schemeClr val="tx2"/>
              </a:solidFill>
              <a:cs typeface="DINNextLTPr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4CB362-6FC8-452B-F655-7E34926CC7B8}"/>
              </a:ext>
            </a:extLst>
          </p:cNvPr>
          <p:cNvSpPr txBox="1"/>
          <p:nvPr/>
        </p:nvSpPr>
        <p:spPr>
          <a:xfrm>
            <a:off x="189793" y="1221065"/>
            <a:ext cx="88601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+mj-lt"/>
                <a:cs typeface="Arial" panose="020B0604020202020204" pitchFamily="34" charset="0"/>
              </a:rPr>
              <a:t>Classes can follow different formats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ADD022-9599-FFA5-3E97-E23E13FE153E}"/>
              </a:ext>
            </a:extLst>
          </p:cNvPr>
          <p:cNvGrpSpPr/>
          <p:nvPr/>
        </p:nvGrpSpPr>
        <p:grpSpPr>
          <a:xfrm>
            <a:off x="802021" y="2149451"/>
            <a:ext cx="7380992" cy="2227059"/>
            <a:chOff x="223286" y="1903747"/>
            <a:chExt cx="8968968" cy="270619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CB8277A-35BE-1F06-645B-162D072AE6CD}"/>
                </a:ext>
              </a:extLst>
            </p:cNvPr>
            <p:cNvGrpSpPr/>
            <p:nvPr/>
          </p:nvGrpSpPr>
          <p:grpSpPr>
            <a:xfrm>
              <a:off x="223286" y="1903747"/>
              <a:ext cx="4175223" cy="2620308"/>
              <a:chOff x="223286" y="1903747"/>
              <a:chExt cx="4175223" cy="2620308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EB3D38C-AFD1-CFD1-9148-52FC33FDFD49}"/>
                  </a:ext>
                </a:extLst>
              </p:cNvPr>
              <p:cNvGrpSpPr/>
              <p:nvPr/>
            </p:nvGrpSpPr>
            <p:grpSpPr>
              <a:xfrm>
                <a:off x="223286" y="1903747"/>
                <a:ext cx="4175223" cy="2620308"/>
                <a:chOff x="356311" y="2846604"/>
                <a:chExt cx="4175223" cy="2620308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CC847D77-EDEA-4AD7-B2ED-28171F4AC0F5}"/>
                    </a:ext>
                  </a:extLst>
                </p:cNvPr>
                <p:cNvSpPr/>
                <p:nvPr/>
              </p:nvSpPr>
              <p:spPr>
                <a:xfrm>
                  <a:off x="404229" y="2846604"/>
                  <a:ext cx="4127305" cy="26203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>
                    <a:latin typeface="+mj-lt"/>
                  </a:endParaRP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A9909A3-B5B8-18F3-05EE-E357C3A1658C}"/>
                    </a:ext>
                  </a:extLst>
                </p:cNvPr>
                <p:cNvSpPr txBox="1"/>
                <p:nvPr/>
              </p:nvSpPr>
              <p:spPr>
                <a:xfrm>
                  <a:off x="356311" y="2965186"/>
                  <a:ext cx="3459458" cy="7853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>
                      <a:latin typeface="+mj-lt"/>
                      <a:cs typeface="DINNextLTPro"/>
                    </a:rPr>
                    <a:t>Story </a:t>
                  </a:r>
                </a:p>
                <a:p>
                  <a:pPr algn="ctr"/>
                  <a:r>
                    <a:rPr lang="en-US" b="1" dirty="0">
                      <a:latin typeface="+mj-lt"/>
                      <a:cs typeface="DINNextLTPro"/>
                    </a:rPr>
                    <a:t>format</a:t>
                  </a:r>
                </a:p>
              </p:txBody>
            </p:sp>
            <p:pic>
              <p:nvPicPr>
                <p:cNvPr id="20" name="Picture 4" descr="Open Detective Story Icon, Outline Style Stock Vector - Illustration of  investigation, book: 176417020">
                  <a:extLst>
                    <a:ext uri="{FF2B5EF4-FFF2-40B4-BE49-F238E27FC236}">
                      <a16:creationId xmlns:a16="http://schemas.microsoft.com/office/drawing/2014/main" id="{B6ED238F-DAEF-A877-AEF2-B5DE3C0D7EB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49" t="13537" r="-749" b="19939"/>
                <a:stretch/>
              </p:blipFill>
              <p:spPr bwMode="auto">
                <a:xfrm>
                  <a:off x="3399911" y="3013723"/>
                  <a:ext cx="1063771" cy="74708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25960EA-06B5-D8D7-328B-D59C848F9593}"/>
                  </a:ext>
                </a:extLst>
              </p:cNvPr>
              <p:cNvSpPr txBox="1"/>
              <p:nvPr/>
            </p:nvSpPr>
            <p:spPr>
              <a:xfrm>
                <a:off x="305258" y="2926976"/>
                <a:ext cx="4025398" cy="1421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dirty="0">
                    <a:latin typeface="+mj-lt"/>
                  </a:rPr>
                  <a:t>Here, telling a cohesive story is everything, with well defined parts and a rough chronological structural.  We can use a classical theatrical play structure (three acts)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5B92348-DCAE-4606-C5DA-32B7C9047B1E}"/>
                </a:ext>
              </a:extLst>
            </p:cNvPr>
            <p:cNvGrpSpPr/>
            <p:nvPr/>
          </p:nvGrpSpPr>
          <p:grpSpPr>
            <a:xfrm>
              <a:off x="5064949" y="1903747"/>
              <a:ext cx="4127305" cy="2706198"/>
              <a:chOff x="5064949" y="1903747"/>
              <a:chExt cx="4127305" cy="270619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38E33B6-D46C-A264-A973-2F4301CAC0DD}"/>
                  </a:ext>
                </a:extLst>
              </p:cNvPr>
              <p:cNvGrpSpPr/>
              <p:nvPr/>
            </p:nvGrpSpPr>
            <p:grpSpPr>
              <a:xfrm>
                <a:off x="5064949" y="1903747"/>
                <a:ext cx="4127305" cy="2620308"/>
                <a:chOff x="5137520" y="2846604"/>
                <a:chExt cx="4127305" cy="2620308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8A654B27-C8F5-2CF8-8D4E-D57859A2AAB4}"/>
                    </a:ext>
                  </a:extLst>
                </p:cNvPr>
                <p:cNvSpPr/>
                <p:nvPr/>
              </p:nvSpPr>
              <p:spPr>
                <a:xfrm>
                  <a:off x="5137520" y="2846604"/>
                  <a:ext cx="4127305" cy="26203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>
                    <a:latin typeface="+mj-lt"/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D350DED-78E6-3C1F-D109-CE346891DBB8}"/>
                    </a:ext>
                  </a:extLst>
                </p:cNvPr>
                <p:cNvSpPr txBox="1"/>
                <p:nvPr/>
              </p:nvSpPr>
              <p:spPr>
                <a:xfrm>
                  <a:off x="5258813" y="2965186"/>
                  <a:ext cx="3459458" cy="7853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>
                      <a:latin typeface="+mj-lt"/>
                      <a:cs typeface="DINNextLTPro"/>
                    </a:rPr>
                    <a:t>Expositional</a:t>
                  </a:r>
                </a:p>
                <a:p>
                  <a:pPr algn="ctr"/>
                  <a:r>
                    <a:rPr lang="en-US" b="1" dirty="0">
                      <a:latin typeface="+mj-lt"/>
                      <a:cs typeface="DINNextLTPro"/>
                    </a:rPr>
                    <a:t> format</a:t>
                  </a: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A55BE21-6F74-6CA0-3D9E-6526E7B70683}"/>
                  </a:ext>
                </a:extLst>
              </p:cNvPr>
              <p:cNvSpPr txBox="1"/>
              <p:nvPr/>
            </p:nvSpPr>
            <p:spPr>
              <a:xfrm>
                <a:off x="5150351" y="2926976"/>
                <a:ext cx="3903884" cy="1682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dirty="0">
                    <a:latin typeface="+mj-lt"/>
                  </a:rPr>
                  <a:t>When we don’t really have a cohesive story to follow. Thus, we adopt techniques mostly used in speech writing and even stand-up acts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400" dirty="0">
                  <a:latin typeface="+mj-lt"/>
                </a:endParaRPr>
              </a:p>
            </p:txBody>
          </p:sp>
        </p:grpSp>
      </p:grpSp>
      <p:pic>
        <p:nvPicPr>
          <p:cNvPr id="21" name="Graphic 20" descr="Clipboard Checked with solid fill">
            <a:extLst>
              <a:ext uri="{FF2B5EF4-FFF2-40B4-BE49-F238E27FC236}">
                <a16:creationId xmlns:a16="http://schemas.microsoft.com/office/drawing/2014/main" id="{2998A4D0-8D8C-ED38-2BA9-558C38F4F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0644" y="2189272"/>
            <a:ext cx="775814" cy="77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88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H="1">
            <a:off x="539751" y="1025551"/>
            <a:ext cx="4716462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17"/>
          <p:cNvSpPr/>
          <p:nvPr/>
        </p:nvSpPr>
        <p:spPr>
          <a:xfrm>
            <a:off x="535445" y="696307"/>
            <a:ext cx="663907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dirty="0">
                <a:cs typeface="DINNextLTPro"/>
              </a:rPr>
              <a:t>1. Introduction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544046" y="421996"/>
            <a:ext cx="634817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  <a:endParaRPr lang="it-IT" sz="1600" b="1" dirty="0">
              <a:solidFill>
                <a:schemeClr val="tx2"/>
              </a:solidFill>
              <a:cs typeface="DINNextLTPro"/>
            </a:endParaRPr>
          </a:p>
        </p:txBody>
      </p:sp>
      <p:graphicFrame>
        <p:nvGraphicFramePr>
          <p:cNvPr id="3" name="TextBox 48">
            <a:extLst>
              <a:ext uri="{FF2B5EF4-FFF2-40B4-BE49-F238E27FC236}">
                <a16:creationId xmlns:a16="http://schemas.microsoft.com/office/drawing/2014/main" id="{179054D3-E79B-521E-8D60-18D03F957C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7214037"/>
              </p:ext>
            </p:extLst>
          </p:nvPr>
        </p:nvGraphicFramePr>
        <p:xfrm>
          <a:off x="361951" y="1319024"/>
          <a:ext cx="8591550" cy="3402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596D71A-64CC-72F7-5064-55911083FE7D}"/>
              </a:ext>
            </a:extLst>
          </p:cNvPr>
          <p:cNvSpPr txBox="1"/>
          <p:nvPr/>
        </p:nvSpPr>
        <p:spPr>
          <a:xfrm>
            <a:off x="362091" y="1241463"/>
            <a:ext cx="88601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+mj-lt"/>
                <a:cs typeface="Arial" panose="020B0604020202020204" pitchFamily="34" charset="0"/>
              </a:rPr>
              <a:t>General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3047231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H="1">
            <a:off x="539751" y="1025551"/>
            <a:ext cx="4716462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17"/>
          <p:cNvSpPr/>
          <p:nvPr/>
        </p:nvSpPr>
        <p:spPr>
          <a:xfrm>
            <a:off x="535445" y="696307"/>
            <a:ext cx="663907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dirty="0">
                <a:cs typeface="DINNextLTPro"/>
              </a:rPr>
              <a:t>1. Introduction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544046" y="421996"/>
            <a:ext cx="634817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cs typeface="DINNextLTPro"/>
              </a:rPr>
              <a:t>The class as a theatrical play</a:t>
            </a:r>
            <a:endParaRPr lang="it-IT" sz="1600" b="1" dirty="0">
              <a:solidFill>
                <a:schemeClr val="tx2"/>
              </a:solidFill>
              <a:cs typeface="DINNextLTPro"/>
            </a:endParaRPr>
          </a:p>
        </p:txBody>
      </p:sp>
      <p:graphicFrame>
        <p:nvGraphicFramePr>
          <p:cNvPr id="3" name="TextBox 48">
            <a:extLst>
              <a:ext uri="{FF2B5EF4-FFF2-40B4-BE49-F238E27FC236}">
                <a16:creationId xmlns:a16="http://schemas.microsoft.com/office/drawing/2014/main" id="{179054D3-E79B-521E-8D60-18D03F957C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885936"/>
              </p:ext>
            </p:extLst>
          </p:nvPr>
        </p:nvGraphicFramePr>
        <p:xfrm>
          <a:off x="0" y="1299871"/>
          <a:ext cx="9144000" cy="3879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0AAB5BB-92C9-87C4-239C-911E73227C45}"/>
              </a:ext>
            </a:extLst>
          </p:cNvPr>
          <p:cNvSpPr txBox="1"/>
          <p:nvPr/>
        </p:nvSpPr>
        <p:spPr>
          <a:xfrm>
            <a:off x="362091" y="1241463"/>
            <a:ext cx="88601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+mj-lt"/>
                <a:cs typeface="Arial" panose="020B0604020202020204" pitchFamily="34" charset="0"/>
              </a:rPr>
              <a:t>General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2376031717"/>
      </p:ext>
    </p:extLst>
  </p:cSld>
  <p:clrMapOvr>
    <a:masterClrMapping/>
  </p:clrMapOvr>
</p:sld>
</file>

<file path=ppt/theme/theme1.xml><?xml version="1.0" encoding="utf-8"?>
<a:theme xmlns:a="http://schemas.openxmlformats.org/drawingml/2006/main" name="CAPA APRESENTAÇÃO">
  <a:themeElements>
    <a:clrScheme name="PALETA_INEGI_2">
      <a:dk1>
        <a:srgbClr val="434443"/>
      </a:dk1>
      <a:lt1>
        <a:sysClr val="window" lastClr="FFFFFF"/>
      </a:lt1>
      <a:dk2>
        <a:srgbClr val="961F30"/>
      </a:dk2>
      <a:lt2>
        <a:srgbClr val="CFD0CF"/>
      </a:lt2>
      <a:accent1>
        <a:srgbClr val="8F1E2E"/>
      </a:accent1>
      <a:accent2>
        <a:srgbClr val="336E98"/>
      </a:accent2>
      <a:accent3>
        <a:srgbClr val="64986C"/>
      </a:accent3>
      <a:accent4>
        <a:srgbClr val="DD5C33"/>
      </a:accent4>
      <a:accent5>
        <a:srgbClr val="E99423"/>
      </a:accent5>
      <a:accent6>
        <a:srgbClr val="244788"/>
      </a:accent6>
      <a:hlink>
        <a:srgbClr val="0000FF"/>
      </a:hlink>
      <a:folHlink>
        <a:srgbClr val="800080"/>
      </a:folHlink>
    </a:clrScheme>
    <a:fontScheme name="INEGI">
      <a:majorFont>
        <a:latin typeface="DINNextLTPro"/>
        <a:ea typeface=""/>
        <a:cs typeface=""/>
      </a:majorFont>
      <a:minorFont>
        <a:latin typeface="DINNextLT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EPARADOR_ÍND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NEGI">
      <a:majorFont>
        <a:latin typeface="DINNextLTPro"/>
        <a:ea typeface=""/>
        <a:cs typeface=""/>
      </a:majorFont>
      <a:minorFont>
        <a:latin typeface="DINNextLT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SEPARADOR_GERAL">
  <a:themeElements>
    <a:clrScheme name="PALETA_INEGI_2">
      <a:dk1>
        <a:srgbClr val="434443"/>
      </a:dk1>
      <a:lt1>
        <a:sysClr val="window" lastClr="FFFFFF"/>
      </a:lt1>
      <a:dk2>
        <a:srgbClr val="961F30"/>
      </a:dk2>
      <a:lt2>
        <a:srgbClr val="CFD0CF"/>
      </a:lt2>
      <a:accent1>
        <a:srgbClr val="8F1E2E"/>
      </a:accent1>
      <a:accent2>
        <a:srgbClr val="336E98"/>
      </a:accent2>
      <a:accent3>
        <a:srgbClr val="64986C"/>
      </a:accent3>
      <a:accent4>
        <a:srgbClr val="DD5C33"/>
      </a:accent4>
      <a:accent5>
        <a:srgbClr val="E99423"/>
      </a:accent5>
      <a:accent6>
        <a:srgbClr val="244788"/>
      </a:accent6>
      <a:hlink>
        <a:srgbClr val="0000FF"/>
      </a:hlink>
      <a:folHlink>
        <a:srgbClr val="800080"/>
      </a:folHlink>
    </a:clrScheme>
    <a:fontScheme name="INEGI">
      <a:majorFont>
        <a:latin typeface="DINNextLTPro"/>
        <a:ea typeface=""/>
        <a:cs typeface=""/>
      </a:majorFont>
      <a:minorFont>
        <a:latin typeface="DINNextLT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plate Pagina B">
  <a:themeElements>
    <a:clrScheme name="PALETA_INEGI_2">
      <a:dk1>
        <a:srgbClr val="434443"/>
      </a:dk1>
      <a:lt1>
        <a:sysClr val="window" lastClr="FFFFFF"/>
      </a:lt1>
      <a:dk2>
        <a:srgbClr val="961F30"/>
      </a:dk2>
      <a:lt2>
        <a:srgbClr val="CFD0CF"/>
      </a:lt2>
      <a:accent1>
        <a:srgbClr val="8F1E2E"/>
      </a:accent1>
      <a:accent2>
        <a:srgbClr val="336E98"/>
      </a:accent2>
      <a:accent3>
        <a:srgbClr val="64986C"/>
      </a:accent3>
      <a:accent4>
        <a:srgbClr val="DD5C33"/>
      </a:accent4>
      <a:accent5>
        <a:srgbClr val="E99423"/>
      </a:accent5>
      <a:accent6>
        <a:srgbClr val="244788"/>
      </a:accent6>
      <a:hlink>
        <a:srgbClr val="0000FF"/>
      </a:hlink>
      <a:folHlink>
        <a:srgbClr val="800080"/>
      </a:folHlink>
    </a:clrScheme>
    <a:fontScheme name="INEGI">
      <a:majorFont>
        <a:latin typeface="DINNextLTPro"/>
        <a:ea typeface=""/>
        <a:cs typeface=""/>
      </a:majorFont>
      <a:minorFont>
        <a:latin typeface="DINNextLT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mplate Pagina D">
  <a:themeElements>
    <a:clrScheme name="PALETA_INEGI_2">
      <a:dk1>
        <a:srgbClr val="434443"/>
      </a:dk1>
      <a:lt1>
        <a:sysClr val="window" lastClr="FFFFFF"/>
      </a:lt1>
      <a:dk2>
        <a:srgbClr val="961F30"/>
      </a:dk2>
      <a:lt2>
        <a:srgbClr val="CFD0CF"/>
      </a:lt2>
      <a:accent1>
        <a:srgbClr val="8F1E2E"/>
      </a:accent1>
      <a:accent2>
        <a:srgbClr val="336E98"/>
      </a:accent2>
      <a:accent3>
        <a:srgbClr val="64986C"/>
      </a:accent3>
      <a:accent4>
        <a:srgbClr val="DD5C33"/>
      </a:accent4>
      <a:accent5>
        <a:srgbClr val="E99423"/>
      </a:accent5>
      <a:accent6>
        <a:srgbClr val="244788"/>
      </a:accent6>
      <a:hlink>
        <a:srgbClr val="0000FF"/>
      </a:hlink>
      <a:folHlink>
        <a:srgbClr val="800080"/>
      </a:folHlink>
    </a:clrScheme>
    <a:fontScheme name="INEGI">
      <a:majorFont>
        <a:latin typeface="DINNextLTPro"/>
        <a:ea typeface=""/>
        <a:cs typeface=""/>
      </a:majorFont>
      <a:minorFont>
        <a:latin typeface="DINNextLT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Slide encerrament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NEGI">
      <a:majorFont>
        <a:latin typeface="DINNextLTPro"/>
        <a:ea typeface=""/>
        <a:cs typeface=""/>
      </a:majorFont>
      <a:minorFont>
        <a:latin typeface="DINNextLT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14984</TotalTime>
  <Words>1469</Words>
  <Application>Microsoft Macintosh PowerPoint</Application>
  <PresentationFormat>On-screen Show (16:9)</PresentationFormat>
  <Paragraphs>205</Paragraphs>
  <Slides>33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DINNextLTPro</vt:lpstr>
      <vt:lpstr>Calibri</vt:lpstr>
      <vt:lpstr>Wingdings</vt:lpstr>
      <vt:lpstr>arial</vt:lpstr>
      <vt:lpstr>arial</vt:lpstr>
      <vt:lpstr>CAPA APRESENTAÇÃO</vt:lpstr>
      <vt:lpstr>SEPARADOR_ÍNDICE</vt:lpstr>
      <vt:lpstr>SEPARADOR_GERAL</vt:lpstr>
      <vt:lpstr>Template Pagina B</vt:lpstr>
      <vt:lpstr>Template Pagina D</vt:lpstr>
      <vt:lpstr>Slide encerramento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imac retina</dc:creator>
  <cp:lastModifiedBy>Lucas Filipe Silva</cp:lastModifiedBy>
  <cp:revision>1009</cp:revision>
  <dcterms:created xsi:type="dcterms:W3CDTF">2019-03-21T14:57:12Z</dcterms:created>
  <dcterms:modified xsi:type="dcterms:W3CDTF">2024-07-17T16:39:50Z</dcterms:modified>
</cp:coreProperties>
</file>